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7" r:id="rId2"/>
    <p:sldId id="305" r:id="rId3"/>
    <p:sldId id="306" r:id="rId4"/>
    <p:sldId id="289" r:id="rId5"/>
    <p:sldId id="291" r:id="rId6"/>
    <p:sldId id="292" r:id="rId7"/>
    <p:sldId id="293" r:id="rId8"/>
    <p:sldId id="294" r:id="rId9"/>
    <p:sldId id="295" r:id="rId10"/>
    <p:sldId id="259" r:id="rId11"/>
    <p:sldId id="260" r:id="rId12"/>
    <p:sldId id="261" r:id="rId13"/>
    <p:sldId id="262" r:id="rId14"/>
    <p:sldId id="263" r:id="rId15"/>
    <p:sldId id="264" r:id="rId16"/>
    <p:sldId id="265" r:id="rId17"/>
    <p:sldId id="266" r:id="rId18"/>
    <p:sldId id="267" r:id="rId19"/>
    <p:sldId id="269" r:id="rId20"/>
    <p:sldId id="298" r:id="rId21"/>
    <p:sldId id="297" r:id="rId22"/>
    <p:sldId id="299" r:id="rId23"/>
    <p:sldId id="300" r:id="rId24"/>
    <p:sldId id="301" r:id="rId25"/>
    <p:sldId id="271" r:id="rId26"/>
    <p:sldId id="274" r:id="rId27"/>
    <p:sldId id="275" r:id="rId28"/>
    <p:sldId id="302" r:id="rId29"/>
    <p:sldId id="303" r:id="rId30"/>
    <p:sldId id="304" r:id="rId31"/>
    <p:sldId id="280" r:id="rId32"/>
    <p:sldId id="281" r:id="rId33"/>
    <p:sldId id="282" r:id="rId34"/>
    <p:sldId id="283" r:id="rId35"/>
    <p:sldId id="284" r:id="rId36"/>
    <p:sldId id="285" r:id="rId37"/>
    <p:sldId id="286" r:id="rId38"/>
    <p:sldId id="287" r:id="rId39"/>
    <p:sldId id="28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3837" autoAdjust="0"/>
  </p:normalViewPr>
  <p:slideViewPr>
    <p:cSldViewPr snapToGrid="0">
      <p:cViewPr>
        <p:scale>
          <a:sx n="68" d="100"/>
          <a:sy n="68" d="100"/>
        </p:scale>
        <p:origin x="-822" y="16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029D0B-24A8-47AC-9AE0-85B8928571F9}" type="datetimeFigureOut">
              <a:rPr lang="en-US" smtClean="0"/>
              <a:t>8/9/2016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798260-50E6-47F8-BE40-5A0D703D03FD}" type="slidenum">
              <a:rPr lang="en-US" smtClean="0"/>
              <a:t>‹#›</a:t>
            </a:fld>
            <a:endParaRPr lang="en-US"/>
          </a:p>
        </p:txBody>
      </p:sp>
    </p:spTree>
    <p:extLst>
      <p:ext uri="{BB962C8B-B14F-4D97-AF65-F5344CB8AC3E}">
        <p14:creationId xmlns:p14="http://schemas.microsoft.com/office/powerpoint/2010/main" val="1255190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798260-50E6-47F8-BE40-5A0D703D03FD}" type="slidenum">
              <a:rPr lang="en-US" smtClean="0"/>
              <a:t>1</a:t>
            </a:fld>
            <a:endParaRPr lang="en-US"/>
          </a:p>
        </p:txBody>
      </p:sp>
    </p:spTree>
    <p:extLst>
      <p:ext uri="{BB962C8B-B14F-4D97-AF65-F5344CB8AC3E}">
        <p14:creationId xmlns:p14="http://schemas.microsoft.com/office/powerpoint/2010/main" val="15024436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majority of the code for </a:t>
            </a:r>
            <a:r>
              <a:rPr lang="en-US" dirty="0" err="1" smtClean="0"/>
              <a:t>Bitly</a:t>
            </a:r>
            <a:r>
              <a:rPr lang="en-US" dirty="0" smtClean="0"/>
              <a:t> URL shortening services and analytics are all built</a:t>
            </a:r>
          </a:p>
          <a:p>
            <a:r>
              <a:rPr lang="en-US" dirty="0" smtClean="0"/>
              <a:t>with Python. Their service can handle hundreds of millions of events per day.</a:t>
            </a:r>
          </a:p>
          <a:p>
            <a:endParaRPr lang="en-US" dirty="0"/>
          </a:p>
        </p:txBody>
      </p:sp>
      <p:sp>
        <p:nvSpPr>
          <p:cNvPr id="4" name="Slide Number Placeholder 3"/>
          <p:cNvSpPr>
            <a:spLocks noGrp="1"/>
          </p:cNvSpPr>
          <p:nvPr>
            <p:ph type="sldNum" sz="quarter" idx="10"/>
          </p:nvPr>
        </p:nvSpPr>
        <p:spPr/>
        <p:txBody>
          <a:bodyPr/>
          <a:lstStyle/>
          <a:p>
            <a:fld id="{7B798260-50E6-47F8-BE40-5A0D703D03FD}" type="slidenum">
              <a:rPr lang="en-US" smtClean="0"/>
              <a:t>15</a:t>
            </a:fld>
            <a:endParaRPr lang="en-US"/>
          </a:p>
        </p:txBody>
      </p:sp>
    </p:spTree>
    <p:extLst>
      <p:ext uri="{BB962C8B-B14F-4D97-AF65-F5344CB8AC3E}">
        <p14:creationId xmlns:p14="http://schemas.microsoft.com/office/powerpoint/2010/main" val="2232264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err="1" smtClean="0">
                <a:solidFill>
                  <a:schemeClr val="tx1"/>
                </a:solidFill>
                <a:effectLst/>
                <a:latin typeface="+mn-lt"/>
                <a:ea typeface="+mn-ea"/>
                <a:cs typeface="+mn-cs"/>
              </a:rPr>
              <a:t>Reddit</a:t>
            </a:r>
            <a:r>
              <a:rPr lang="en-GB" sz="1200" kern="1200" dirty="0" smtClean="0">
                <a:solidFill>
                  <a:schemeClr val="tx1"/>
                </a:solidFill>
                <a:effectLst/>
                <a:latin typeface="+mn-lt"/>
                <a:ea typeface="+mn-ea"/>
                <a:cs typeface="+mn-cs"/>
              </a:rPr>
              <a:t> is known as the front page of the internet. It is the place online to find information or entertainment based on thousands of different categories. Posts and links are user generated and are promoted to the top through votes. Many of </a:t>
            </a:r>
            <a:r>
              <a:rPr lang="en-GB" sz="1200" kern="1200" dirty="0" err="1" smtClean="0">
                <a:solidFill>
                  <a:schemeClr val="tx1"/>
                </a:solidFill>
                <a:effectLst/>
                <a:latin typeface="+mn-lt"/>
                <a:ea typeface="+mn-ea"/>
                <a:cs typeface="+mn-cs"/>
              </a:rPr>
              <a:t>Reddit’s</a:t>
            </a:r>
            <a:r>
              <a:rPr lang="en-GB" sz="1200" kern="1200" dirty="0" smtClean="0">
                <a:solidFill>
                  <a:schemeClr val="tx1"/>
                </a:solidFill>
                <a:effectLst/>
                <a:latin typeface="+mn-lt"/>
                <a:ea typeface="+mn-ea"/>
                <a:cs typeface="+mn-cs"/>
              </a:rPr>
              <a:t> capabilities rely on Python for their functionality.</a:t>
            </a:r>
            <a:endParaRPr lang="en-US" sz="1200" kern="1200" dirty="0" smtClean="0">
              <a:solidFill>
                <a:schemeClr val="tx1"/>
              </a:solidFill>
              <a:effectLst/>
              <a:latin typeface="+mn-lt"/>
              <a:ea typeface="+mn-ea"/>
              <a:cs typeface="+mn-cs"/>
            </a:endParaRPr>
          </a:p>
          <a:p>
            <a:r>
              <a:rPr lang="en-US" dirty="0" err="1" smtClean="0"/>
              <a:t>Reddit</a:t>
            </a:r>
            <a:r>
              <a:rPr lang="en-US" dirty="0" smtClean="0"/>
              <a:t> is one of the biggest open communities on the web. You have a question, want to talk about something in specific, or find tons of information regarding a particular topic, you can just look on </a:t>
            </a:r>
            <a:r>
              <a:rPr lang="en-US" dirty="0" err="1" smtClean="0"/>
              <a:t>Reddit</a:t>
            </a:r>
            <a:r>
              <a:rPr lang="en-US" dirty="0" smtClean="0"/>
              <a:t>. The site relies on Python to help them store user names, categorize </a:t>
            </a:r>
            <a:r>
              <a:rPr lang="en-US" dirty="0" err="1" smtClean="0"/>
              <a:t>subreddits</a:t>
            </a:r>
            <a:r>
              <a:rPr lang="en-US" dirty="0" smtClean="0"/>
              <a:t>, upload links to GIFs and, of course, award gold to valued posters.</a:t>
            </a:r>
            <a:br>
              <a:rPr lang="en-US" dirty="0" smtClean="0"/>
            </a:br>
            <a:endParaRPr lang="en-US" dirty="0"/>
          </a:p>
        </p:txBody>
      </p:sp>
      <p:sp>
        <p:nvSpPr>
          <p:cNvPr id="4" name="Slide Number Placeholder 3"/>
          <p:cNvSpPr>
            <a:spLocks noGrp="1"/>
          </p:cNvSpPr>
          <p:nvPr>
            <p:ph type="sldNum" sz="quarter" idx="10"/>
          </p:nvPr>
        </p:nvSpPr>
        <p:spPr/>
        <p:txBody>
          <a:bodyPr/>
          <a:lstStyle/>
          <a:p>
            <a:fld id="{7B798260-50E6-47F8-BE40-5A0D703D03FD}" type="slidenum">
              <a:rPr lang="en-US" smtClean="0"/>
              <a:t>16</a:t>
            </a:fld>
            <a:endParaRPr lang="en-US"/>
          </a:p>
        </p:txBody>
      </p:sp>
    </p:spTree>
    <p:extLst>
      <p:ext uri="{BB962C8B-B14F-4D97-AF65-F5344CB8AC3E}">
        <p14:creationId xmlns:p14="http://schemas.microsoft.com/office/powerpoint/2010/main" val="6293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Yahoo maps may be losing the battle to other map service providers, but it still holds some powerful tools. Yahoo’s map program runs on Python as well as many of its other programs.  </a:t>
            </a:r>
            <a:endParaRPr lang="en-US" sz="1200" kern="1200" dirty="0" smtClean="0">
              <a:solidFill>
                <a:schemeClr val="tx1"/>
              </a:solidFill>
              <a:effectLst/>
              <a:latin typeface="+mn-lt"/>
              <a:ea typeface="+mn-ea"/>
              <a:cs typeface="+mn-cs"/>
            </a:endParaRPr>
          </a:p>
          <a:p>
            <a:r>
              <a:rPr lang="en-US" dirty="0" smtClean="0"/>
              <a:t>Much like Google, Yahoo also uses Python for a variety of different resources. Most valued may be Yahoo Maps. The API and programming behind the maps program, which is built with Python, allows for users to find locations, get directions and even find reviews about local places.</a:t>
            </a:r>
          </a:p>
        </p:txBody>
      </p:sp>
      <p:sp>
        <p:nvSpPr>
          <p:cNvPr id="4" name="Slide Number Placeholder 3"/>
          <p:cNvSpPr>
            <a:spLocks noGrp="1"/>
          </p:cNvSpPr>
          <p:nvPr>
            <p:ph type="sldNum" sz="quarter" idx="10"/>
          </p:nvPr>
        </p:nvSpPr>
        <p:spPr/>
        <p:txBody>
          <a:bodyPr/>
          <a:lstStyle/>
          <a:p>
            <a:fld id="{7B798260-50E6-47F8-BE40-5A0D703D03FD}" type="slidenum">
              <a:rPr lang="en-US" smtClean="0"/>
              <a:t>17</a:t>
            </a:fld>
            <a:endParaRPr lang="en-US"/>
          </a:p>
        </p:txBody>
      </p:sp>
    </p:spTree>
    <p:extLst>
      <p:ext uri="{BB962C8B-B14F-4D97-AF65-F5344CB8AC3E}">
        <p14:creationId xmlns:p14="http://schemas.microsoft.com/office/powerpoint/2010/main" val="116499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 now lets start</a:t>
            </a:r>
            <a:r>
              <a:rPr lang="en-GB" baseline="0" dirty="0" smtClean="0"/>
              <a:t> with Python …..For your better Future.</a:t>
            </a:r>
            <a:endParaRPr lang="en-GB" dirty="0" smtClean="0"/>
          </a:p>
          <a:p>
            <a:r>
              <a:rPr lang="en-GB" dirty="0" smtClean="0"/>
              <a:t>You</a:t>
            </a:r>
            <a:r>
              <a:rPr lang="en-GB" baseline="0" dirty="0" smtClean="0"/>
              <a:t> can be placed in one of these companies ,if you are expert in python. You don’t need to approach them , then they will approach you.</a:t>
            </a:r>
            <a:endParaRPr lang="en-GB" dirty="0" smtClean="0"/>
          </a:p>
          <a:p>
            <a:r>
              <a:rPr lang="en-US" dirty="0" smtClean="0"/>
              <a:t>If you love to travel, you have likely come across </a:t>
            </a:r>
            <a:r>
              <a:rPr lang="en-US" dirty="0" err="1" smtClean="0"/>
              <a:t>Hipmunk</a:t>
            </a:r>
            <a:r>
              <a:rPr lang="en-US" dirty="0" smtClean="0"/>
              <a:t>. And while the site lets you save money on booking your itinerary through </a:t>
            </a:r>
            <a:r>
              <a:rPr lang="en-US" dirty="0" err="1" smtClean="0"/>
              <a:t>Hipmunk</a:t>
            </a:r>
            <a:r>
              <a:rPr lang="en-US" dirty="0" smtClean="0"/>
              <a:t>, it is Python that keeps everything organized. Python also helps sort the best discounts and rates, so you can get the best packages available.</a:t>
            </a:r>
          </a:p>
        </p:txBody>
      </p:sp>
      <p:sp>
        <p:nvSpPr>
          <p:cNvPr id="4" name="Slide Number Placeholder 3"/>
          <p:cNvSpPr>
            <a:spLocks noGrp="1"/>
          </p:cNvSpPr>
          <p:nvPr>
            <p:ph type="sldNum" sz="quarter" idx="10"/>
          </p:nvPr>
        </p:nvSpPr>
        <p:spPr/>
        <p:txBody>
          <a:bodyPr/>
          <a:lstStyle/>
          <a:p>
            <a:fld id="{7B798260-50E6-47F8-BE40-5A0D703D03FD}" type="slidenum">
              <a:rPr lang="en-US" smtClean="0"/>
              <a:t>18</a:t>
            </a:fld>
            <a:endParaRPr lang="en-US"/>
          </a:p>
        </p:txBody>
      </p:sp>
    </p:spTree>
    <p:extLst>
      <p:ext uri="{BB962C8B-B14F-4D97-AF65-F5344CB8AC3E}">
        <p14:creationId xmlns:p14="http://schemas.microsoft.com/office/powerpoint/2010/main" val="751605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7B798260-50E6-47F8-BE40-5A0D703D03FD}" type="slidenum">
              <a:rPr lang="en-US" smtClean="0"/>
              <a:t>19</a:t>
            </a:fld>
            <a:endParaRPr lang="en-US"/>
          </a:p>
        </p:txBody>
      </p:sp>
    </p:spTree>
    <p:extLst>
      <p:ext uri="{BB962C8B-B14F-4D97-AF65-F5344CB8AC3E}">
        <p14:creationId xmlns:p14="http://schemas.microsoft.com/office/powerpoint/2010/main" val="2134008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So ,Guys how many of you are afraid of programming ???? ,</a:t>
            </a:r>
            <a:r>
              <a:rPr lang="en-GB" baseline="0" dirty="0" smtClean="0"/>
              <a:t> who think that coding is the most difficult thing to do ??? Pick one of them and ask him/her the recipe of Maggi or tea …</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7B798260-50E6-47F8-BE40-5A0D703D03FD}" type="slidenum">
              <a:rPr lang="en-US" smtClean="0"/>
              <a:t>4</a:t>
            </a:fld>
            <a:endParaRPr lang="en-US"/>
          </a:p>
        </p:txBody>
      </p:sp>
    </p:spTree>
    <p:extLst>
      <p:ext uri="{BB962C8B-B14F-4D97-AF65-F5344CB8AC3E}">
        <p14:creationId xmlns:p14="http://schemas.microsoft.com/office/powerpoint/2010/main" val="2642594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798260-50E6-47F8-BE40-5A0D703D03FD}" type="slidenum">
              <a:rPr lang="en-US" smtClean="0"/>
              <a:t>8</a:t>
            </a:fld>
            <a:endParaRPr lang="en-US"/>
          </a:p>
        </p:txBody>
      </p:sp>
    </p:spTree>
    <p:extLst>
      <p:ext uri="{BB962C8B-B14F-4D97-AF65-F5344CB8AC3E}">
        <p14:creationId xmlns:p14="http://schemas.microsoft.com/office/powerpoint/2010/main" val="3128098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B798260-50E6-47F8-BE40-5A0D703D03FD}" type="slidenum">
              <a:rPr lang="en-US" smtClean="0"/>
              <a:t>9</a:t>
            </a:fld>
            <a:endParaRPr lang="en-US"/>
          </a:p>
        </p:txBody>
      </p:sp>
    </p:spTree>
    <p:extLst>
      <p:ext uri="{BB962C8B-B14F-4D97-AF65-F5344CB8AC3E}">
        <p14:creationId xmlns:p14="http://schemas.microsoft.com/office/powerpoint/2010/main" val="3502721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We all know YouTube as the place to upload cat videos and fails. As one of the most popular websites in existence, it provides us with endless hours of video entertainment. The Python programming language powers it and the features we love.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 love watching hours of homemade and professional quality video clips on YouTube, you can thank Python for giving you that option. The foundation for Python helped YouTube integrate streaming videos into their pages, as well as the ability to like videos and embed certain information. YouTube is one of the most popular sites on the Internet, and it runs off of one of the most powerful languages in Python.</a:t>
            </a:r>
            <a:endParaRPr lang="en-US" sz="120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7B798260-50E6-47F8-BE40-5A0D703D03FD}" type="slidenum">
              <a:rPr lang="en-US" smtClean="0"/>
              <a:t>10</a:t>
            </a:fld>
            <a:endParaRPr lang="en-US"/>
          </a:p>
        </p:txBody>
      </p:sp>
    </p:spTree>
    <p:extLst>
      <p:ext uri="{BB962C8B-B14F-4D97-AF65-F5344CB8AC3E}">
        <p14:creationId xmlns:p14="http://schemas.microsoft.com/office/powerpoint/2010/main" val="343358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err="1" smtClean="0">
                <a:solidFill>
                  <a:schemeClr val="tx1"/>
                </a:solidFill>
                <a:effectLst/>
                <a:latin typeface="+mn-lt"/>
                <a:ea typeface="+mn-ea"/>
                <a:cs typeface="+mn-cs"/>
              </a:rPr>
              <a:t>DropBox</a:t>
            </a:r>
            <a:r>
              <a:rPr lang="en-GB" sz="1200" kern="1200" dirty="0" smtClean="0">
                <a:solidFill>
                  <a:schemeClr val="tx1"/>
                </a:solidFill>
                <a:effectLst/>
                <a:latin typeface="+mn-lt"/>
                <a:ea typeface="+mn-ea"/>
                <a:cs typeface="+mn-cs"/>
              </a:rPr>
              <a:t> started the online document storing revolution that has become part of daily life. We now store almost everything in the cloud. Dropbox allows us to store, sync, and share almost anything using the power of Python.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What started as a powerful app, </a:t>
            </a:r>
            <a:r>
              <a:rPr lang="en-US" dirty="0" err="1" smtClean="0"/>
              <a:t>DropBox</a:t>
            </a:r>
            <a:r>
              <a:rPr lang="en-US" dirty="0" smtClean="0"/>
              <a:t> is now used by a variety of individuals, businesses, companies, organizations and more. This program lets you save files to a cloud-based service, that you can then access from anywhere in the world. With Python at the root of </a:t>
            </a:r>
            <a:r>
              <a:rPr lang="en-US" dirty="0" err="1" smtClean="0"/>
              <a:t>DropBox</a:t>
            </a:r>
            <a:r>
              <a:rPr lang="en-US" dirty="0" smtClean="0"/>
              <a:t>, there is no longer a need for USB sticks or blank CDs, since you can now save and share everything with your cloud-based account.</a:t>
            </a:r>
            <a:br>
              <a:rPr lang="en-US" dirty="0" smtClean="0"/>
            </a:b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798260-50E6-47F8-BE40-5A0D703D03FD}" type="slidenum">
              <a:rPr lang="en-US" smtClean="0"/>
              <a:t>11</a:t>
            </a:fld>
            <a:endParaRPr lang="en-US"/>
          </a:p>
        </p:txBody>
      </p:sp>
    </p:spTree>
    <p:extLst>
      <p:ext uri="{BB962C8B-B14F-4D97-AF65-F5344CB8AC3E}">
        <p14:creationId xmlns:p14="http://schemas.microsoft.com/office/powerpoint/2010/main" val="7367657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Survey Monkey is the largest online survey company. They can handle over one million responses every day on their rewritten Python.</a:t>
            </a:r>
          </a:p>
          <a:p>
            <a:endParaRPr lang="en-GB" dirty="0"/>
          </a:p>
        </p:txBody>
      </p:sp>
      <p:sp>
        <p:nvSpPr>
          <p:cNvPr id="4" name="Slide Number Placeholder 3"/>
          <p:cNvSpPr>
            <a:spLocks noGrp="1"/>
          </p:cNvSpPr>
          <p:nvPr>
            <p:ph type="sldNum" sz="quarter" idx="10"/>
          </p:nvPr>
        </p:nvSpPr>
        <p:spPr/>
        <p:txBody>
          <a:bodyPr/>
          <a:lstStyle/>
          <a:p>
            <a:fld id="{7B798260-50E6-47F8-BE40-5A0D703D03FD}" type="slidenum">
              <a:rPr lang="en-US" smtClean="0"/>
              <a:t>12</a:t>
            </a:fld>
            <a:endParaRPr lang="en-US"/>
          </a:p>
        </p:txBody>
      </p:sp>
    </p:spTree>
    <p:extLst>
      <p:ext uri="{BB962C8B-B14F-4D97-AF65-F5344CB8AC3E}">
        <p14:creationId xmlns:p14="http://schemas.microsoft.com/office/powerpoint/2010/main" val="1253639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Python also provides the power behind the most popular search engine in the world – Google. The programming language can handle the traffic and computing needs of the search engine and its connected apps.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 </a:t>
            </a:r>
            <a:r>
              <a:rPr lang="en-US" dirty="0" smtClean="0"/>
              <a:t>takes a lot of power to be able to handle the most popular search engine in the entire world. That is why Google uses Python for its mainframe foundation, as well as in addition to various apps that it runs in conjunction with the main site. The ease that Google provides for finding certain information, would be impossible without Python at the core.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7B798260-50E6-47F8-BE40-5A0D703D03FD}" type="slidenum">
              <a:rPr lang="en-US" smtClean="0"/>
              <a:t>13</a:t>
            </a:fld>
            <a:endParaRPr lang="en-US"/>
          </a:p>
        </p:txBody>
      </p:sp>
    </p:spTree>
    <p:extLst>
      <p:ext uri="{BB962C8B-B14F-4D97-AF65-F5344CB8AC3E}">
        <p14:creationId xmlns:p14="http://schemas.microsoft.com/office/powerpoint/2010/main" val="3436940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err="1" smtClean="0">
                <a:solidFill>
                  <a:schemeClr val="tx1"/>
                </a:solidFill>
                <a:effectLst/>
                <a:latin typeface="+mn-lt"/>
                <a:ea typeface="+mn-ea"/>
                <a:cs typeface="+mn-cs"/>
              </a:rPr>
              <a:t>Quora</a:t>
            </a:r>
            <a:r>
              <a:rPr lang="en-GB" sz="1200" kern="1200" dirty="0" smtClean="0">
                <a:solidFill>
                  <a:schemeClr val="tx1"/>
                </a:solidFill>
                <a:effectLst/>
                <a:latin typeface="+mn-lt"/>
                <a:ea typeface="+mn-ea"/>
                <a:cs typeface="+mn-cs"/>
              </a:rPr>
              <a:t> is the number one place online to ask a question and receive answers from a community of individuals. On their Python website relevant results are answered, edited, and organized by these community members.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Got a question? Ask it on </a:t>
            </a:r>
            <a:r>
              <a:rPr lang="en-US" dirty="0" err="1" smtClean="0"/>
              <a:t>Quora</a:t>
            </a:r>
            <a:r>
              <a:rPr lang="en-US" dirty="0" smtClean="0"/>
              <a:t>. This site compiles a list of questions and answers that come from a community of individuals. Those questions are then organized by various members of the community, which puts the most relevant information at the top. The creators of </a:t>
            </a:r>
            <a:r>
              <a:rPr lang="en-US" dirty="0" err="1" smtClean="0"/>
              <a:t>Quora</a:t>
            </a:r>
            <a:r>
              <a:rPr lang="en-US" dirty="0" smtClean="0"/>
              <a:t>, who happened to be former Facebook employees, decided to use Python to help them create the world’s best Magic 8 ball in </a:t>
            </a:r>
            <a:r>
              <a:rPr lang="en-US" dirty="0" err="1" smtClean="0"/>
              <a:t>Quora</a:t>
            </a:r>
            <a:r>
              <a:rPr lang="en-US" dirty="0" smtClean="0"/>
              <a:t>.</a:t>
            </a:r>
            <a:br>
              <a:rPr lang="en-US" dirty="0" smtClean="0"/>
            </a:br>
            <a:endParaRPr lang="en-GB"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B798260-50E6-47F8-BE40-5A0D703D03FD}" type="slidenum">
              <a:rPr lang="en-US" smtClean="0"/>
              <a:t>14</a:t>
            </a:fld>
            <a:endParaRPr lang="en-US"/>
          </a:p>
        </p:txBody>
      </p:sp>
    </p:spTree>
    <p:extLst>
      <p:ext uri="{BB962C8B-B14F-4D97-AF65-F5344CB8AC3E}">
        <p14:creationId xmlns:p14="http://schemas.microsoft.com/office/powerpoint/2010/main" val="1942247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3905" y="2129897"/>
            <a:ext cx="10364196" cy="1471083"/>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7804" y="3886729"/>
            <a:ext cx="8536392" cy="1751542"/>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idx="10"/>
          </p:nvPr>
        </p:nvSpPr>
        <p:spPr/>
        <p:txBody>
          <a:bodyPr/>
          <a:lstStyle>
            <a:lvl1pPr>
              <a:buSzTx/>
              <a:defRPr>
                <a:ea typeface="Lucida Sans Unicode" panose="020B0602030504020204" pitchFamily="34" charset="0"/>
                <a:cs typeface="DejaVu Sans" pitchFamily="34"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165938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buSzTx/>
              <a:defRPr>
                <a:ea typeface="Lucida Sans Unicode" panose="020B0602030504020204" pitchFamily="34" charset="0"/>
                <a:cs typeface="DejaVu Sans" pitchFamily="34"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833141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15687" y="255323"/>
            <a:ext cx="2699372" cy="575204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10099" y="255323"/>
            <a:ext cx="7866528" cy="57520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buSzTx/>
              <a:defRPr>
                <a:ea typeface="Lucida Sans Unicode" panose="020B0602030504020204" pitchFamily="34" charset="0"/>
                <a:cs typeface="DejaVu Sans" pitchFamily="34"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1461841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197600" y="1600200"/>
            <a:ext cx="53848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197600" y="3924300"/>
            <a:ext cx="5384800" cy="2171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3617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09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0"/>
            <a:ext cx="5384800" cy="4495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94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idx="10"/>
          </p:nvPr>
        </p:nvSpPr>
        <p:spPr/>
        <p:txBody>
          <a:bodyPr/>
          <a:lstStyle>
            <a:lvl1pPr>
              <a:buSzTx/>
              <a:defRPr>
                <a:ea typeface="Lucida Sans Unicode" panose="020B0602030504020204" pitchFamily="34" charset="0"/>
                <a:cs typeface="DejaVu Sans" pitchFamily="34"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4231238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709" y="4406636"/>
            <a:ext cx="10361705" cy="1362604"/>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709" y="2906449"/>
            <a:ext cx="10361705" cy="1500188"/>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idx="10"/>
          </p:nvPr>
        </p:nvSpPr>
        <p:spPr/>
        <p:txBody>
          <a:bodyPr/>
          <a:lstStyle>
            <a:lvl1pPr>
              <a:buSzTx/>
              <a:defRPr>
                <a:ea typeface="Lucida Sans Unicode" panose="020B0602030504020204" pitchFamily="34" charset="0"/>
                <a:cs typeface="DejaVu Sans" pitchFamily="34"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3893049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10101" y="1604699"/>
            <a:ext cx="5281705" cy="440266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30865" y="1604699"/>
            <a:ext cx="5284196" cy="440266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idx="10"/>
          </p:nvPr>
        </p:nvSpPr>
        <p:spPr/>
        <p:txBody>
          <a:bodyPr/>
          <a:lstStyle>
            <a:lvl1pPr>
              <a:buSzTx/>
              <a:defRPr>
                <a:ea typeface="Lucida Sans Unicode" panose="020B0602030504020204" pitchFamily="34" charset="0"/>
                <a:cs typeface="DejaVu Sans" pitchFamily="34"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540273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10101" y="275167"/>
            <a:ext cx="10971804"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10099" y="1534583"/>
            <a:ext cx="5386293" cy="6402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10099" y="2174876"/>
            <a:ext cx="5386293" cy="39515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119" y="1534583"/>
            <a:ext cx="5388784" cy="64029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119" y="2174876"/>
            <a:ext cx="5388784" cy="395155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idx="10"/>
          </p:nvPr>
        </p:nvSpPr>
        <p:spPr/>
        <p:txBody>
          <a:bodyPr/>
          <a:lstStyle>
            <a:lvl1pPr>
              <a:buSzTx/>
              <a:defRPr>
                <a:ea typeface="Lucida Sans Unicode" panose="020B0602030504020204" pitchFamily="34" charset="0"/>
                <a:cs typeface="DejaVu Sans" pitchFamily="34"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4154938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idx="10"/>
          </p:nvPr>
        </p:nvSpPr>
        <p:spPr/>
        <p:txBody>
          <a:bodyPr/>
          <a:lstStyle>
            <a:lvl1pPr>
              <a:buSzTx/>
              <a:defRPr>
                <a:ea typeface="Lucida Sans Unicode" panose="020B0602030504020204" pitchFamily="34" charset="0"/>
                <a:cs typeface="DejaVu Sans" pitchFamily="34"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29658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idx="10"/>
          </p:nvPr>
        </p:nvSpPr>
        <p:spPr/>
        <p:txBody>
          <a:bodyPr/>
          <a:lstStyle>
            <a:lvl1pPr>
              <a:buSzTx/>
              <a:defRPr>
                <a:ea typeface="Lucida Sans Unicode" panose="020B0602030504020204" pitchFamily="34" charset="0"/>
                <a:cs typeface="DejaVu Sans" pitchFamily="34"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63509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10100" y="272521"/>
            <a:ext cx="4011705" cy="1162844"/>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235" y="272522"/>
            <a:ext cx="6815668" cy="585390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10100" y="1435366"/>
            <a:ext cx="401170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buSzTx/>
              <a:defRPr>
                <a:ea typeface="Lucida Sans Unicode" panose="020B0602030504020204" pitchFamily="34" charset="0"/>
                <a:cs typeface="DejaVu Sans" pitchFamily="34"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1409547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0588" y="4800865"/>
            <a:ext cx="7313707" cy="56620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90588" y="612512"/>
            <a:ext cx="7313707" cy="411559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2390588" y="5367074"/>
            <a:ext cx="7313707" cy="80565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idx="10"/>
          </p:nvPr>
        </p:nvSpPr>
        <p:spPr/>
        <p:txBody>
          <a:bodyPr/>
          <a:lstStyle>
            <a:lvl1pPr>
              <a:buSzTx/>
              <a:defRPr>
                <a:ea typeface="Lucida Sans Unicode" panose="020B0602030504020204" pitchFamily="34" charset="0"/>
                <a:cs typeface="DejaVu Sans" pitchFamily="34"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354967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609600" y="255588"/>
            <a:ext cx="10806113"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1720" tIns="42480" rIns="81720" bIns="42480" numCol="1" anchor="ctr" anchorCtr="0" compatLnSpc="1">
            <a:prstTxWarp prst="textNoShape">
              <a:avLst/>
            </a:prstTxWarp>
          </a:bodyPr>
          <a:lstStyle/>
          <a:p>
            <a:pPr lvl="0"/>
            <a:r>
              <a:rPr lang="en-GB" smtClean="0"/>
              <a:t>Click to edit the title text format</a:t>
            </a:r>
          </a:p>
        </p:txBody>
      </p:sp>
      <p:sp>
        <p:nvSpPr>
          <p:cNvPr id="1027" name="Rectangle 2"/>
          <p:cNvSpPr>
            <a:spLocks noGrp="1" noChangeArrowheads="1"/>
          </p:cNvSpPr>
          <p:nvPr>
            <p:ph type="body" idx="1"/>
          </p:nvPr>
        </p:nvSpPr>
        <p:spPr bwMode="auto">
          <a:xfrm>
            <a:off x="609600" y="1604963"/>
            <a:ext cx="10806113" cy="440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57320" rIns="0" bIns="0" numCol="1" anchor="t" anchorCtr="0" compatLnSpc="1">
            <a:prstTxWarp prst="textNoShape">
              <a:avLst/>
            </a:prstTxWarp>
          </a:bodyPr>
          <a:lstStyle/>
          <a:p>
            <a:pPr lvl="0"/>
            <a:r>
              <a:rPr lang="en-GB" smtClean="0"/>
              <a:t>Click to edit the outline text format</a:t>
            </a:r>
          </a:p>
          <a:p>
            <a:pPr lvl="1"/>
            <a:r>
              <a:rPr lang="en-GB" smtClean="0"/>
              <a:t>Second Outline Level</a:t>
            </a:r>
          </a:p>
          <a:p>
            <a:pPr lvl="2"/>
            <a:r>
              <a:rPr lang="en-GB" smtClean="0"/>
              <a:t>Third Outline Level</a:t>
            </a:r>
          </a:p>
          <a:p>
            <a:pPr lvl="3"/>
            <a:r>
              <a:rPr lang="en-GB" smtClean="0"/>
              <a:t>Fourth Outline Level</a:t>
            </a:r>
          </a:p>
          <a:p>
            <a:pPr lvl="4"/>
            <a:r>
              <a:rPr lang="en-GB" smtClean="0"/>
              <a:t>Fifth Outline Level</a:t>
            </a:r>
          </a:p>
          <a:p>
            <a:pPr lvl="4"/>
            <a:r>
              <a:rPr lang="en-GB" smtClean="0"/>
              <a:t>Sixth Outline Level</a:t>
            </a:r>
          </a:p>
          <a:p>
            <a:pPr lvl="4"/>
            <a:r>
              <a:rPr lang="en-GB" smtClean="0"/>
              <a:t>Seventh Outline Level</a:t>
            </a:r>
          </a:p>
        </p:txBody>
      </p:sp>
      <p:sp>
        <p:nvSpPr>
          <p:cNvPr id="2051" name="Rectangle 3"/>
          <p:cNvSpPr>
            <a:spLocks noGrp="1" noChangeArrowheads="1"/>
          </p:cNvSpPr>
          <p:nvPr>
            <p:ph type="sldNum"/>
          </p:nvPr>
        </p:nvSpPr>
        <p:spPr bwMode="auto">
          <a:xfrm>
            <a:off x="8743950" y="6246813"/>
            <a:ext cx="2671763" cy="349250"/>
          </a:xfrm>
          <a:prstGeom prst="rect">
            <a:avLst/>
          </a:prstGeom>
          <a:noFill/>
          <a:ln>
            <a:noFill/>
          </a:ln>
          <a:effectLst/>
          <a:extLst/>
        </p:spPr>
        <p:txBody>
          <a:bodyPr vert="horz" wrap="square" lIns="0" tIns="0" rIns="0" bIns="0" numCol="1" anchor="t" anchorCtr="0" compatLnSpc="1">
            <a:prstTxWarp prst="textNoShape">
              <a:avLst/>
            </a:prstTxWarp>
          </a:bodyPr>
          <a:lstStyle>
            <a:lvl1pPr algn="r">
              <a:lnSpc>
                <a:spcPct val="78000"/>
              </a:lnSpc>
              <a:defRPr sz="1300">
                <a:solidFill>
                  <a:srgbClr val="000000"/>
                </a:solidFill>
                <a:latin typeface="Times New Roman" panose="02020603050405020304" pitchFamily="18" charset="0"/>
              </a:defRPr>
            </a:lvl1pPr>
          </a:lstStyle>
          <a:p>
            <a:fld id="{1559A714-6E7B-49D2-B1D7-355CB53A7B4F}" type="slidenum">
              <a:rPr lang="en-US" smtClean="0"/>
              <a:t>‹#›</a:t>
            </a:fld>
            <a:endParaRPr lang="en-US"/>
          </a:p>
        </p:txBody>
      </p:sp>
    </p:spTree>
    <p:extLst>
      <p:ext uri="{BB962C8B-B14F-4D97-AF65-F5344CB8AC3E}">
        <p14:creationId xmlns:p14="http://schemas.microsoft.com/office/powerpoint/2010/main" val="17326878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449263" rtl="0" eaLnBrk="1" fontAlgn="base" hangingPunct="1">
        <a:lnSpc>
          <a:spcPct val="97000"/>
        </a:lnSpc>
        <a:spcBef>
          <a:spcPct val="0"/>
        </a:spcBef>
        <a:spcAft>
          <a:spcPct val="0"/>
        </a:spcAft>
        <a:buClr>
          <a:srgbClr val="000000"/>
        </a:buClr>
        <a:buSzPct val="100000"/>
        <a:buFont typeface="Times New Roman" pitchFamily="18" charset="0"/>
        <a:defRPr sz="4000">
          <a:solidFill>
            <a:srgbClr val="000000"/>
          </a:solidFill>
          <a:latin typeface="+mj-lt"/>
          <a:ea typeface="+mj-ea"/>
          <a:cs typeface="+mj-cs"/>
        </a:defRPr>
      </a:lvl1pPr>
      <a:lvl2pPr algn="ctr" defTabSz="449263" rtl="0" eaLnBrk="1" fontAlgn="base" hangingPunct="1">
        <a:lnSpc>
          <a:spcPct val="97000"/>
        </a:lnSpc>
        <a:spcBef>
          <a:spcPct val="0"/>
        </a:spcBef>
        <a:spcAft>
          <a:spcPct val="0"/>
        </a:spcAft>
        <a:buClr>
          <a:srgbClr val="000000"/>
        </a:buClr>
        <a:buSzPct val="100000"/>
        <a:buFont typeface="Times New Roman" pitchFamily="18" charset="0"/>
        <a:defRPr sz="4000">
          <a:solidFill>
            <a:srgbClr val="000000"/>
          </a:solidFill>
          <a:latin typeface="Calibri" pitchFamily="32" charset="0"/>
          <a:ea typeface="Lucida Sans Unicode" pitchFamily="32" charset="0"/>
          <a:cs typeface="Lucida Sans Unicode" pitchFamily="32" charset="0"/>
        </a:defRPr>
      </a:lvl2pPr>
      <a:lvl3pPr algn="ctr" defTabSz="449263" rtl="0" eaLnBrk="1" fontAlgn="base" hangingPunct="1">
        <a:lnSpc>
          <a:spcPct val="97000"/>
        </a:lnSpc>
        <a:spcBef>
          <a:spcPct val="0"/>
        </a:spcBef>
        <a:spcAft>
          <a:spcPct val="0"/>
        </a:spcAft>
        <a:buClr>
          <a:srgbClr val="000000"/>
        </a:buClr>
        <a:buSzPct val="100000"/>
        <a:buFont typeface="Times New Roman" pitchFamily="18" charset="0"/>
        <a:defRPr sz="4000">
          <a:solidFill>
            <a:srgbClr val="000000"/>
          </a:solidFill>
          <a:latin typeface="Calibri" pitchFamily="32" charset="0"/>
          <a:ea typeface="Lucida Sans Unicode" pitchFamily="32" charset="0"/>
          <a:cs typeface="Lucida Sans Unicode" pitchFamily="32" charset="0"/>
        </a:defRPr>
      </a:lvl3pPr>
      <a:lvl4pPr algn="ctr" defTabSz="449263" rtl="0" eaLnBrk="1" fontAlgn="base" hangingPunct="1">
        <a:lnSpc>
          <a:spcPct val="97000"/>
        </a:lnSpc>
        <a:spcBef>
          <a:spcPct val="0"/>
        </a:spcBef>
        <a:spcAft>
          <a:spcPct val="0"/>
        </a:spcAft>
        <a:buClr>
          <a:srgbClr val="000000"/>
        </a:buClr>
        <a:buSzPct val="100000"/>
        <a:buFont typeface="Times New Roman" pitchFamily="18" charset="0"/>
        <a:defRPr sz="4000">
          <a:solidFill>
            <a:srgbClr val="000000"/>
          </a:solidFill>
          <a:latin typeface="Calibri" pitchFamily="32" charset="0"/>
          <a:ea typeface="Lucida Sans Unicode" pitchFamily="32" charset="0"/>
          <a:cs typeface="Lucida Sans Unicode" pitchFamily="32" charset="0"/>
        </a:defRPr>
      </a:lvl4pPr>
      <a:lvl5pPr algn="ctr" defTabSz="449263" rtl="0" eaLnBrk="1" fontAlgn="base" hangingPunct="1">
        <a:lnSpc>
          <a:spcPct val="97000"/>
        </a:lnSpc>
        <a:spcBef>
          <a:spcPct val="0"/>
        </a:spcBef>
        <a:spcAft>
          <a:spcPct val="0"/>
        </a:spcAft>
        <a:buClr>
          <a:srgbClr val="000000"/>
        </a:buClr>
        <a:buSzPct val="100000"/>
        <a:buFont typeface="Times New Roman" pitchFamily="18" charset="0"/>
        <a:defRPr sz="4000">
          <a:solidFill>
            <a:srgbClr val="000000"/>
          </a:solidFill>
          <a:latin typeface="Calibri" pitchFamily="32" charset="0"/>
          <a:ea typeface="Lucida Sans Unicode" pitchFamily="32" charset="0"/>
          <a:cs typeface="Lucida Sans Unicode" pitchFamily="32" charset="0"/>
        </a:defRPr>
      </a:lvl5pPr>
      <a:lvl6pPr marL="2514600" indent="-228600" algn="ctr" defTabSz="449263" rtl="0" eaLnBrk="1" fontAlgn="base" hangingPunct="1">
        <a:lnSpc>
          <a:spcPct val="97000"/>
        </a:lnSpc>
        <a:spcBef>
          <a:spcPct val="0"/>
        </a:spcBef>
        <a:spcAft>
          <a:spcPct val="0"/>
        </a:spcAft>
        <a:buClr>
          <a:srgbClr val="000000"/>
        </a:buClr>
        <a:buSzPct val="100000"/>
        <a:buFont typeface="Times New Roman" pitchFamily="16" charset="0"/>
        <a:defRPr sz="4000">
          <a:solidFill>
            <a:srgbClr val="000000"/>
          </a:solidFill>
          <a:latin typeface="Calibri" pitchFamily="32" charset="0"/>
          <a:ea typeface="Lucida Sans Unicode" pitchFamily="32" charset="0"/>
          <a:cs typeface="Lucida Sans Unicode" pitchFamily="32" charset="0"/>
        </a:defRPr>
      </a:lvl6pPr>
      <a:lvl7pPr marL="2971800" indent="-228600" algn="ctr" defTabSz="449263" rtl="0" eaLnBrk="1" fontAlgn="base" hangingPunct="1">
        <a:lnSpc>
          <a:spcPct val="97000"/>
        </a:lnSpc>
        <a:spcBef>
          <a:spcPct val="0"/>
        </a:spcBef>
        <a:spcAft>
          <a:spcPct val="0"/>
        </a:spcAft>
        <a:buClr>
          <a:srgbClr val="000000"/>
        </a:buClr>
        <a:buSzPct val="100000"/>
        <a:buFont typeface="Times New Roman" pitchFamily="16" charset="0"/>
        <a:defRPr sz="4000">
          <a:solidFill>
            <a:srgbClr val="000000"/>
          </a:solidFill>
          <a:latin typeface="Calibri" pitchFamily="32" charset="0"/>
          <a:ea typeface="Lucida Sans Unicode" pitchFamily="32" charset="0"/>
          <a:cs typeface="Lucida Sans Unicode" pitchFamily="32" charset="0"/>
        </a:defRPr>
      </a:lvl7pPr>
      <a:lvl8pPr marL="3429000" indent="-228600" algn="ctr" defTabSz="449263" rtl="0" eaLnBrk="1" fontAlgn="base" hangingPunct="1">
        <a:lnSpc>
          <a:spcPct val="97000"/>
        </a:lnSpc>
        <a:spcBef>
          <a:spcPct val="0"/>
        </a:spcBef>
        <a:spcAft>
          <a:spcPct val="0"/>
        </a:spcAft>
        <a:buClr>
          <a:srgbClr val="000000"/>
        </a:buClr>
        <a:buSzPct val="100000"/>
        <a:buFont typeface="Times New Roman" pitchFamily="16" charset="0"/>
        <a:defRPr sz="4000">
          <a:solidFill>
            <a:srgbClr val="000000"/>
          </a:solidFill>
          <a:latin typeface="Calibri" pitchFamily="32" charset="0"/>
          <a:ea typeface="Lucida Sans Unicode" pitchFamily="32" charset="0"/>
          <a:cs typeface="Lucida Sans Unicode" pitchFamily="32" charset="0"/>
        </a:defRPr>
      </a:lvl8pPr>
      <a:lvl9pPr marL="3886200" indent="-228600" algn="ctr" defTabSz="449263" rtl="0" eaLnBrk="1" fontAlgn="base" hangingPunct="1">
        <a:lnSpc>
          <a:spcPct val="97000"/>
        </a:lnSpc>
        <a:spcBef>
          <a:spcPct val="0"/>
        </a:spcBef>
        <a:spcAft>
          <a:spcPct val="0"/>
        </a:spcAft>
        <a:buClr>
          <a:srgbClr val="000000"/>
        </a:buClr>
        <a:buSzPct val="100000"/>
        <a:buFont typeface="Times New Roman" pitchFamily="16" charset="0"/>
        <a:defRPr sz="4000">
          <a:solidFill>
            <a:srgbClr val="000000"/>
          </a:solidFill>
          <a:latin typeface="Calibri" pitchFamily="32" charset="0"/>
          <a:ea typeface="Lucida Sans Unicode" pitchFamily="32" charset="0"/>
          <a:cs typeface="Lucida Sans Unicode" pitchFamily="32" charset="0"/>
        </a:defRPr>
      </a:lvl9pPr>
    </p:titleStyle>
    <p:bodyStyle>
      <a:lvl1pPr marL="342900" indent="-342900" algn="l" defTabSz="449263" rtl="0" eaLnBrk="1" fontAlgn="base" hangingPunct="1">
        <a:lnSpc>
          <a:spcPct val="97000"/>
        </a:lnSpc>
        <a:spcBef>
          <a:spcPct val="0"/>
        </a:spcBef>
        <a:spcAft>
          <a:spcPts val="1288"/>
        </a:spcAft>
        <a:buClr>
          <a:srgbClr val="000000"/>
        </a:buClr>
        <a:buSzPct val="100000"/>
        <a:buFont typeface="Times New Roman" pitchFamily="18" charset="0"/>
        <a:buChar char="•"/>
        <a:defRPr sz="2900">
          <a:solidFill>
            <a:srgbClr val="000000"/>
          </a:solidFill>
          <a:latin typeface="+mn-lt"/>
          <a:ea typeface="+mn-ea"/>
          <a:cs typeface="+mn-cs"/>
        </a:defRPr>
      </a:lvl1pPr>
      <a:lvl2pPr marL="742950" indent="-285750" algn="l" defTabSz="449263" rtl="0" eaLnBrk="1" fontAlgn="base" hangingPunct="1">
        <a:lnSpc>
          <a:spcPct val="97000"/>
        </a:lnSpc>
        <a:spcBef>
          <a:spcPct val="0"/>
        </a:spcBef>
        <a:spcAft>
          <a:spcPts val="1038"/>
        </a:spcAft>
        <a:buClr>
          <a:srgbClr val="000000"/>
        </a:buClr>
        <a:buSzPct val="100000"/>
        <a:buFont typeface="Times New Roman" pitchFamily="18" charset="0"/>
        <a:buChar char="–"/>
        <a:defRPr sz="2500">
          <a:solidFill>
            <a:srgbClr val="000000"/>
          </a:solidFill>
          <a:latin typeface="+mn-lt"/>
          <a:ea typeface="+mn-ea"/>
          <a:cs typeface="+mn-cs"/>
        </a:defRPr>
      </a:lvl2pPr>
      <a:lvl3pPr marL="1143000" indent="-228600" algn="l" defTabSz="449263" rtl="0" eaLnBrk="1" fontAlgn="base" hangingPunct="1">
        <a:lnSpc>
          <a:spcPct val="97000"/>
        </a:lnSpc>
        <a:spcBef>
          <a:spcPct val="0"/>
        </a:spcBef>
        <a:spcAft>
          <a:spcPts val="775"/>
        </a:spcAft>
        <a:buClr>
          <a:srgbClr val="000000"/>
        </a:buClr>
        <a:buSzPct val="100000"/>
        <a:buFont typeface="Times New Roman" pitchFamily="18" charset="0"/>
        <a:buChar char="•"/>
        <a:defRPr sz="2200">
          <a:solidFill>
            <a:srgbClr val="000000"/>
          </a:solidFill>
          <a:latin typeface="+mn-lt"/>
          <a:ea typeface="+mn-ea"/>
          <a:cs typeface="+mn-cs"/>
        </a:defRPr>
      </a:lvl3pPr>
      <a:lvl4pPr marL="1600200" indent="-228600" algn="l" defTabSz="449263" rtl="0" eaLnBrk="1" fontAlgn="base" hangingPunct="1">
        <a:lnSpc>
          <a:spcPct val="97000"/>
        </a:lnSpc>
        <a:spcBef>
          <a:spcPct val="0"/>
        </a:spcBef>
        <a:spcAft>
          <a:spcPts val="525"/>
        </a:spcAft>
        <a:buClr>
          <a:srgbClr val="000000"/>
        </a:buClr>
        <a:buSzPct val="100000"/>
        <a:buFont typeface="Times New Roman" pitchFamily="18" charset="0"/>
        <a:buChar char="–"/>
        <a:defRPr sz="2000">
          <a:solidFill>
            <a:srgbClr val="000000"/>
          </a:solidFill>
          <a:latin typeface="+mn-lt"/>
          <a:ea typeface="+mn-ea"/>
          <a:cs typeface="+mn-cs"/>
        </a:defRPr>
      </a:lvl4pPr>
      <a:lvl5pPr marL="2057400" indent="-228600" algn="l" defTabSz="449263" rtl="0" eaLnBrk="1" fontAlgn="base" hangingPunct="1">
        <a:lnSpc>
          <a:spcPct val="97000"/>
        </a:lnSpc>
        <a:spcBef>
          <a:spcPct val="0"/>
        </a:spcBef>
        <a:spcAft>
          <a:spcPts val="263"/>
        </a:spcAft>
        <a:buClr>
          <a:srgbClr val="000000"/>
        </a:buClr>
        <a:buSzPct val="100000"/>
        <a:buFont typeface="Times New Roman" pitchFamily="18" charset="0"/>
        <a:buChar char="»"/>
        <a:defRPr sz="2000">
          <a:solidFill>
            <a:srgbClr val="000000"/>
          </a:solidFill>
          <a:latin typeface="+mn-lt"/>
          <a:ea typeface="+mn-ea"/>
          <a:cs typeface="+mn-cs"/>
        </a:defRPr>
      </a:lvl5pPr>
      <a:lvl6pPr marL="2514600" indent="-228600" algn="l" defTabSz="449263" rtl="0" eaLnBrk="1" fontAlgn="base" hangingPunct="1">
        <a:lnSpc>
          <a:spcPct val="97000"/>
        </a:lnSpc>
        <a:spcBef>
          <a:spcPct val="0"/>
        </a:spcBef>
        <a:spcAft>
          <a:spcPts val="263"/>
        </a:spcAft>
        <a:buClr>
          <a:srgbClr val="000000"/>
        </a:buClr>
        <a:buSzPct val="100000"/>
        <a:buFont typeface="Times New Roman" pitchFamily="16" charset="0"/>
        <a:defRPr sz="2000">
          <a:solidFill>
            <a:srgbClr val="000000"/>
          </a:solidFill>
          <a:latin typeface="+mn-lt"/>
          <a:ea typeface="+mn-ea"/>
          <a:cs typeface="+mn-cs"/>
        </a:defRPr>
      </a:lvl6pPr>
      <a:lvl7pPr marL="2971800" indent="-228600" algn="l" defTabSz="449263" rtl="0" eaLnBrk="1" fontAlgn="base" hangingPunct="1">
        <a:lnSpc>
          <a:spcPct val="97000"/>
        </a:lnSpc>
        <a:spcBef>
          <a:spcPct val="0"/>
        </a:spcBef>
        <a:spcAft>
          <a:spcPts val="263"/>
        </a:spcAft>
        <a:buClr>
          <a:srgbClr val="000000"/>
        </a:buClr>
        <a:buSzPct val="100000"/>
        <a:buFont typeface="Times New Roman" pitchFamily="16" charset="0"/>
        <a:defRPr sz="2000">
          <a:solidFill>
            <a:srgbClr val="000000"/>
          </a:solidFill>
          <a:latin typeface="+mn-lt"/>
          <a:ea typeface="+mn-ea"/>
          <a:cs typeface="+mn-cs"/>
        </a:defRPr>
      </a:lvl7pPr>
      <a:lvl8pPr marL="3429000" indent="-228600" algn="l" defTabSz="449263" rtl="0" eaLnBrk="1" fontAlgn="base" hangingPunct="1">
        <a:lnSpc>
          <a:spcPct val="97000"/>
        </a:lnSpc>
        <a:spcBef>
          <a:spcPct val="0"/>
        </a:spcBef>
        <a:spcAft>
          <a:spcPts val="263"/>
        </a:spcAft>
        <a:buClr>
          <a:srgbClr val="000000"/>
        </a:buClr>
        <a:buSzPct val="100000"/>
        <a:buFont typeface="Times New Roman" pitchFamily="16" charset="0"/>
        <a:defRPr sz="2000">
          <a:solidFill>
            <a:srgbClr val="000000"/>
          </a:solidFill>
          <a:latin typeface="+mn-lt"/>
          <a:ea typeface="+mn-ea"/>
          <a:cs typeface="+mn-cs"/>
        </a:defRPr>
      </a:lvl8pPr>
      <a:lvl9pPr marL="3886200" indent="-228600" algn="l" defTabSz="449263" rtl="0" eaLnBrk="1" fontAlgn="base" hangingPunct="1">
        <a:lnSpc>
          <a:spcPct val="97000"/>
        </a:lnSpc>
        <a:spcBef>
          <a:spcPct val="0"/>
        </a:spcBef>
        <a:spcAft>
          <a:spcPts val="263"/>
        </a:spcAft>
        <a:buClr>
          <a:srgbClr val="000000"/>
        </a:buClr>
        <a:buSzPct val="100000"/>
        <a:buFont typeface="Times New Roman" pitchFamily="16" charset="0"/>
        <a:defRPr sz="2000">
          <a:solidFill>
            <a:srgbClr val="000000"/>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Python%20Syllabus/INT213%20Syllabus%20(1).pdf" TargetMode="External"/><Relationship Id="rId2" Type="http://schemas.openxmlformats.org/officeDocument/2006/relationships/hyperlink" Target="../Python%20Syllabus/syllabus.aspx"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Python%20Syllabus/syllabus.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t>
            </a:r>
            <a:endParaRPr lang="en-US" sz="6600" dirty="0"/>
          </a:p>
        </p:txBody>
      </p:sp>
      <p:sp>
        <p:nvSpPr>
          <p:cNvPr id="8" name="Subtitle 7"/>
          <p:cNvSpPr>
            <a:spLocks noGrp="1"/>
          </p:cNvSpPr>
          <p:nvPr>
            <p:ph type="subTitle" idx="1"/>
          </p:nvPr>
        </p:nvSpPr>
        <p:spPr>
          <a:xfrm>
            <a:off x="1827804" y="4612943"/>
            <a:ext cx="8536392" cy="1025328"/>
          </a:xfrm>
        </p:spPr>
        <p:txBody>
          <a:bodyPr/>
          <a:lstStyle/>
          <a:p>
            <a:pPr algn="l"/>
            <a:r>
              <a:rPr lang="en-GB" dirty="0" smtClean="0"/>
              <a:t>Course Id :INT 213</a:t>
            </a:r>
          </a:p>
          <a:p>
            <a:pPr algn="l"/>
            <a:endParaRPr lang="en-GB" dirty="0"/>
          </a:p>
        </p:txBody>
      </p:sp>
      <p:pic>
        <p:nvPicPr>
          <p:cNvPr id="7" name="Content Placeholder 6"/>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319212" y="1410905"/>
            <a:ext cx="9553575" cy="3202038"/>
          </a:xfrm>
        </p:spPr>
      </p:pic>
    </p:spTree>
    <p:extLst>
      <p:ext uri="{BB962C8B-B14F-4D97-AF65-F5344CB8AC3E}">
        <p14:creationId xmlns:p14="http://schemas.microsoft.com/office/powerpoint/2010/main" val="28270847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YOUTUBE</a:t>
            </a:r>
            <a:endParaRPr lang="en-US" dirty="0"/>
          </a:p>
        </p:txBody>
      </p:sp>
      <p:pic>
        <p:nvPicPr>
          <p:cNvPr id="4" name="Content Placeholder 3" descr="screenshot-youtube-python-websites"/>
          <p:cNvPicPr>
            <a:picLocks noGrp="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47115" y="1223890"/>
            <a:ext cx="6752492" cy="48990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8102991" y="2429582"/>
            <a:ext cx="3826412" cy="3693319"/>
          </a:xfrm>
          <a:prstGeom prst="rect">
            <a:avLst/>
          </a:prstGeom>
        </p:spPr>
        <p:txBody>
          <a:bodyPr wrap="square">
            <a:spAutoFit/>
          </a:bodyPr>
          <a:lstStyle/>
          <a:p>
            <a:pPr>
              <a:defRPr/>
            </a:pPr>
            <a:r>
              <a:rPr lang="en-US" dirty="0"/>
              <a:t>If you love watching hours of homemade and professional quality video clips on YouTube, you can thank Python for giving you that option. The foundation for Python helped YouTube integrate streaming videos into their pages, as well as the ability to like videos and embed certain information. YouTube is one of the most popular sites on the Internet, and it runs off of one of the most powerful languages in Python.</a:t>
            </a:r>
          </a:p>
          <a:p>
            <a:endParaRPr lang="en-US" dirty="0"/>
          </a:p>
        </p:txBody>
      </p:sp>
    </p:spTree>
    <p:extLst>
      <p:ext uri="{BB962C8B-B14F-4D97-AF65-F5344CB8AC3E}">
        <p14:creationId xmlns:p14="http://schemas.microsoft.com/office/powerpoint/2010/main" val="309836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DROP BOX</a:t>
            </a:r>
            <a:endParaRPr lang="en-US" dirty="0"/>
          </a:p>
        </p:txBody>
      </p:sp>
      <p:pic>
        <p:nvPicPr>
          <p:cNvPr id="4" name="Content Placeholder 3" descr="screenshot-dropbox-python-website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9778" y="1437471"/>
            <a:ext cx="7093896" cy="4751054"/>
          </a:xfrm>
          <a:prstGeom prst="rect">
            <a:avLst/>
          </a:prstGeom>
          <a:ln>
            <a:noFill/>
          </a:ln>
          <a:effectLst>
            <a:outerShdw blurRad="190500" algn="tl" rotWithShape="0">
              <a:srgbClr val="000000">
                <a:alpha val="70000"/>
              </a:srgbClr>
            </a:outerShdw>
          </a:effectLst>
        </p:spPr>
      </p:pic>
      <p:sp>
        <p:nvSpPr>
          <p:cNvPr id="3" name="TextBox 2"/>
          <p:cNvSpPr txBox="1"/>
          <p:nvPr/>
        </p:nvSpPr>
        <p:spPr>
          <a:xfrm>
            <a:off x="8356209" y="1448974"/>
            <a:ext cx="2827606" cy="5078313"/>
          </a:xfrm>
          <a:prstGeom prst="rect">
            <a:avLst/>
          </a:prstGeom>
          <a:noFill/>
        </p:spPr>
        <p:txBody>
          <a:bodyPr wrap="square" rtlCol="0">
            <a:spAutoFit/>
          </a:bodyPr>
          <a:lstStyle/>
          <a:p>
            <a:r>
              <a:rPr lang="en-US" dirty="0"/>
              <a:t>What started as a powerful app, </a:t>
            </a:r>
            <a:r>
              <a:rPr lang="en-US" dirty="0" err="1"/>
              <a:t>DropBox</a:t>
            </a:r>
            <a:r>
              <a:rPr lang="en-US" dirty="0"/>
              <a:t> is now used by a variety of individuals, businesses, companies, organizations and more. This program lets you save files to a cloud-based service, that you can then access from anywhere in the world. With Python at the root of </a:t>
            </a:r>
            <a:r>
              <a:rPr lang="en-US" dirty="0" err="1"/>
              <a:t>DropBox</a:t>
            </a:r>
            <a:r>
              <a:rPr lang="en-US" dirty="0"/>
              <a:t>, there is no longer a need for USB sticks or blank CDs, since you can now save and share everything with your cloud-based account.</a:t>
            </a:r>
            <a:br>
              <a:rPr lang="en-US" dirty="0"/>
            </a:br>
            <a:endParaRPr lang="en-US" dirty="0"/>
          </a:p>
          <a:p>
            <a:endParaRPr lang="en-US" dirty="0"/>
          </a:p>
        </p:txBody>
      </p:sp>
    </p:spTree>
    <p:extLst>
      <p:ext uri="{BB962C8B-B14F-4D97-AF65-F5344CB8AC3E}">
        <p14:creationId xmlns:p14="http://schemas.microsoft.com/office/powerpoint/2010/main" val="350575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SURVEY MONKEY</a:t>
            </a:r>
            <a:endParaRPr lang="en-US" dirty="0"/>
          </a:p>
        </p:txBody>
      </p:sp>
      <p:pic>
        <p:nvPicPr>
          <p:cNvPr id="4" name="Content Placeholder 3" descr="screenshot-survey-monkey-python-website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02221" y="1195333"/>
            <a:ext cx="6877212" cy="4490113"/>
          </a:xfrm>
          <a:prstGeom prst="rect">
            <a:avLst/>
          </a:prstGeom>
          <a:ln>
            <a:noFill/>
          </a:ln>
          <a:effectLst>
            <a:outerShdw blurRad="190500" algn="tl" rotWithShape="0">
              <a:srgbClr val="000000">
                <a:alpha val="70000"/>
              </a:srgbClr>
            </a:outerShdw>
          </a:effectLst>
        </p:spPr>
      </p:pic>
      <p:sp>
        <p:nvSpPr>
          <p:cNvPr id="3" name="TextBox 2"/>
          <p:cNvSpPr txBox="1"/>
          <p:nvPr/>
        </p:nvSpPr>
        <p:spPr>
          <a:xfrm>
            <a:off x="9200271" y="2827606"/>
            <a:ext cx="2475914" cy="1754326"/>
          </a:xfrm>
          <a:prstGeom prst="rect">
            <a:avLst/>
          </a:prstGeom>
          <a:noFill/>
        </p:spPr>
        <p:txBody>
          <a:bodyPr wrap="square" rtlCol="0">
            <a:spAutoFit/>
          </a:bodyPr>
          <a:lstStyle/>
          <a:p>
            <a:r>
              <a:rPr lang="en-GB" dirty="0"/>
              <a:t>Survey Monkey is the largest online survey company. They can handle over one million responses every day on their rewritten Python</a:t>
            </a:r>
            <a:endParaRPr lang="en-US" dirty="0"/>
          </a:p>
        </p:txBody>
      </p:sp>
    </p:spTree>
    <p:extLst>
      <p:ext uri="{BB962C8B-B14F-4D97-AF65-F5344CB8AC3E}">
        <p14:creationId xmlns:p14="http://schemas.microsoft.com/office/powerpoint/2010/main" val="3344462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GOOGLE</a:t>
            </a:r>
            <a:endParaRPr lang="en-US" dirty="0"/>
          </a:p>
        </p:txBody>
      </p:sp>
      <p:pic>
        <p:nvPicPr>
          <p:cNvPr id="5" name="Content Placeholder 3" descr="screenshot-google-sloths-python-websites"/>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97410" y="1359317"/>
            <a:ext cx="7056942" cy="4735773"/>
          </a:xfrm>
          <a:prstGeom prst="rect">
            <a:avLst/>
          </a:prstGeom>
          <a:ln>
            <a:noFill/>
          </a:ln>
          <a:effectLst>
            <a:outerShdw blurRad="190500" algn="tl" rotWithShape="0">
              <a:srgbClr val="000000">
                <a:alpha val="70000"/>
              </a:srgbClr>
            </a:outerShdw>
          </a:effectLst>
        </p:spPr>
      </p:pic>
      <p:sp>
        <p:nvSpPr>
          <p:cNvPr id="3" name="TextBox 2"/>
          <p:cNvSpPr txBox="1"/>
          <p:nvPr/>
        </p:nvSpPr>
        <p:spPr>
          <a:xfrm>
            <a:off x="8778240" y="1744396"/>
            <a:ext cx="2700997" cy="4524315"/>
          </a:xfrm>
          <a:prstGeom prst="rect">
            <a:avLst/>
          </a:prstGeom>
          <a:noFill/>
        </p:spPr>
        <p:txBody>
          <a:bodyPr wrap="square" rtlCol="0">
            <a:spAutoFit/>
          </a:bodyPr>
          <a:lstStyle/>
          <a:p>
            <a:r>
              <a:rPr lang="en-US" dirty="0"/>
              <a:t>It takes a lot of power to be able to handle the most popular search engine in the entire world. That is why Google uses Python for its mainframe foundation, as well as in addition to various apps that it runs in conjunction with the main site. The ease that Google provides for finding certain information, would be impossible without Python at the core.</a:t>
            </a:r>
          </a:p>
          <a:p>
            <a:endParaRPr lang="en-US" dirty="0"/>
          </a:p>
        </p:txBody>
      </p:sp>
    </p:spTree>
    <p:extLst>
      <p:ext uri="{BB962C8B-B14F-4D97-AF65-F5344CB8AC3E}">
        <p14:creationId xmlns:p14="http://schemas.microsoft.com/office/powerpoint/2010/main" val="323108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QUORA</a:t>
            </a:r>
            <a:endParaRPr lang="en-US" dirty="0"/>
          </a:p>
        </p:txBody>
      </p:sp>
      <p:pic>
        <p:nvPicPr>
          <p:cNvPr id="4" name="Content Placeholder 3" descr="screenshot-quora-python-websites"/>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303189" y="1426087"/>
            <a:ext cx="7040146" cy="4974714"/>
          </a:xfrm>
          <a:prstGeom prst="rect">
            <a:avLst/>
          </a:prstGeom>
          <a:ln>
            <a:noFill/>
          </a:ln>
          <a:effectLst>
            <a:outerShdw blurRad="190500" algn="tl" rotWithShape="0">
              <a:srgbClr val="000000">
                <a:alpha val="70000"/>
              </a:srgbClr>
            </a:outerShdw>
          </a:effectLst>
        </p:spPr>
      </p:pic>
      <p:sp>
        <p:nvSpPr>
          <p:cNvPr id="3" name="TextBox 2"/>
          <p:cNvSpPr txBox="1"/>
          <p:nvPr/>
        </p:nvSpPr>
        <p:spPr>
          <a:xfrm>
            <a:off x="8201465" y="1434905"/>
            <a:ext cx="3545057" cy="4247317"/>
          </a:xfrm>
          <a:prstGeom prst="rect">
            <a:avLst/>
          </a:prstGeom>
          <a:noFill/>
        </p:spPr>
        <p:txBody>
          <a:bodyPr wrap="square" rtlCol="0">
            <a:spAutoFit/>
          </a:bodyPr>
          <a:lstStyle/>
          <a:p>
            <a:r>
              <a:rPr lang="en-US" dirty="0"/>
              <a:t>Got a question? Ask it on </a:t>
            </a:r>
            <a:r>
              <a:rPr lang="en-US" dirty="0" err="1"/>
              <a:t>Quora</a:t>
            </a:r>
            <a:r>
              <a:rPr lang="en-US" dirty="0"/>
              <a:t>. This site compiles a list of questions and answers that come from a community of individuals. Those questions are then organized by various members of the community, which puts the most relevant information at the top. The creators of </a:t>
            </a:r>
            <a:r>
              <a:rPr lang="en-US" dirty="0" err="1"/>
              <a:t>Quora</a:t>
            </a:r>
            <a:r>
              <a:rPr lang="en-US" dirty="0"/>
              <a:t>, who happened to be former Facebook employees, decided to use Python to help them create the world’s best Magic 8 ball in </a:t>
            </a:r>
            <a:r>
              <a:rPr lang="en-US" dirty="0" err="1"/>
              <a:t>Quora</a:t>
            </a:r>
            <a:r>
              <a:rPr lang="en-US" dirty="0"/>
              <a:t>.</a:t>
            </a:r>
            <a:br>
              <a:rPr lang="en-US" dirty="0"/>
            </a:br>
            <a:endParaRPr lang="en-GB" dirty="0"/>
          </a:p>
          <a:p>
            <a:endParaRPr lang="en-US" dirty="0"/>
          </a:p>
        </p:txBody>
      </p:sp>
    </p:spTree>
    <p:extLst>
      <p:ext uri="{BB962C8B-B14F-4D97-AF65-F5344CB8AC3E}">
        <p14:creationId xmlns:p14="http://schemas.microsoft.com/office/powerpoint/2010/main" val="358718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BITLY</a:t>
            </a:r>
            <a:endParaRPr lang="en-US" dirty="0"/>
          </a:p>
        </p:txBody>
      </p:sp>
      <p:pic>
        <p:nvPicPr>
          <p:cNvPr id="4" name="Content Placeholder 3" descr="screenshot-bitly-python-websites"/>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609599" y="1501254"/>
            <a:ext cx="7915423" cy="4817660"/>
          </a:xfrm>
          <a:prstGeom prst="rect">
            <a:avLst/>
          </a:prstGeom>
          <a:ln>
            <a:noFill/>
          </a:ln>
          <a:effectLst>
            <a:outerShdw blurRad="190500" algn="tl" rotWithShape="0">
              <a:srgbClr val="000000">
                <a:alpha val="70000"/>
              </a:srgbClr>
            </a:outerShdw>
          </a:effectLst>
        </p:spPr>
      </p:pic>
      <p:sp>
        <p:nvSpPr>
          <p:cNvPr id="3" name="TextBox 2"/>
          <p:cNvSpPr txBox="1"/>
          <p:nvPr/>
        </p:nvSpPr>
        <p:spPr>
          <a:xfrm>
            <a:off x="9973994" y="1645920"/>
            <a:ext cx="1688123" cy="4247317"/>
          </a:xfrm>
          <a:prstGeom prst="rect">
            <a:avLst/>
          </a:prstGeom>
          <a:noFill/>
        </p:spPr>
        <p:txBody>
          <a:bodyPr wrap="square" rtlCol="0">
            <a:spAutoFit/>
          </a:bodyPr>
          <a:lstStyle/>
          <a:p>
            <a:r>
              <a:rPr lang="en-US" dirty="0"/>
              <a:t>A majority of the code for </a:t>
            </a:r>
            <a:r>
              <a:rPr lang="en-US" dirty="0" err="1"/>
              <a:t>Bitly</a:t>
            </a:r>
            <a:r>
              <a:rPr lang="en-US" dirty="0"/>
              <a:t> URL shortening services and analytics are all built</a:t>
            </a:r>
          </a:p>
          <a:p>
            <a:r>
              <a:rPr lang="en-US" dirty="0"/>
              <a:t>with Python. Their service can handle hundreds of millions of events per day.</a:t>
            </a:r>
          </a:p>
          <a:p>
            <a:endParaRPr lang="en-US" dirty="0"/>
          </a:p>
          <a:p>
            <a:endParaRPr lang="en-US" dirty="0"/>
          </a:p>
        </p:txBody>
      </p:sp>
    </p:spTree>
    <p:extLst>
      <p:ext uri="{BB962C8B-B14F-4D97-AF65-F5344CB8AC3E}">
        <p14:creationId xmlns:p14="http://schemas.microsoft.com/office/powerpoint/2010/main" val="2498794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REDDIT</a:t>
            </a:r>
            <a:endParaRPr lang="en-US" dirty="0"/>
          </a:p>
        </p:txBody>
      </p:sp>
      <p:pic>
        <p:nvPicPr>
          <p:cNvPr id="4" name="Content Placeholder 3" descr="screenshot-reddit-python-websites"/>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723331" y="1604963"/>
            <a:ext cx="6971697" cy="4795837"/>
          </a:xfrm>
          <a:prstGeom prst="rect">
            <a:avLst/>
          </a:prstGeom>
          <a:ln>
            <a:noFill/>
          </a:ln>
          <a:effectLst>
            <a:outerShdw blurRad="190500" algn="tl" rotWithShape="0">
              <a:srgbClr val="000000">
                <a:alpha val="70000"/>
              </a:srgbClr>
            </a:outerShdw>
          </a:effectLst>
        </p:spPr>
      </p:pic>
      <p:sp>
        <p:nvSpPr>
          <p:cNvPr id="3" name="TextBox 2"/>
          <p:cNvSpPr txBox="1"/>
          <p:nvPr/>
        </p:nvSpPr>
        <p:spPr>
          <a:xfrm>
            <a:off x="8862646" y="1927274"/>
            <a:ext cx="2799470" cy="4524315"/>
          </a:xfrm>
          <a:prstGeom prst="rect">
            <a:avLst/>
          </a:prstGeom>
          <a:noFill/>
        </p:spPr>
        <p:txBody>
          <a:bodyPr wrap="square" rtlCol="0">
            <a:spAutoFit/>
          </a:bodyPr>
          <a:lstStyle/>
          <a:p>
            <a:r>
              <a:rPr lang="en-US" dirty="0" err="1"/>
              <a:t>Reddit</a:t>
            </a:r>
            <a:r>
              <a:rPr lang="en-US" dirty="0"/>
              <a:t> is one of the biggest open communities on the web. You have a question, want to talk about something in specific, or find tons of information regarding a particular topic, you can just look on </a:t>
            </a:r>
            <a:r>
              <a:rPr lang="en-US" dirty="0" err="1"/>
              <a:t>Reddit</a:t>
            </a:r>
            <a:r>
              <a:rPr lang="en-US" dirty="0"/>
              <a:t>. The site relies on Python to help them store user names, categorize </a:t>
            </a:r>
            <a:r>
              <a:rPr lang="en-US" dirty="0" err="1"/>
              <a:t>subreddits</a:t>
            </a:r>
            <a:r>
              <a:rPr lang="en-US" dirty="0"/>
              <a:t>, upload links to GIFs and, of course, award gold to valued posters.</a:t>
            </a:r>
            <a:br>
              <a:rPr lang="en-US" dirty="0"/>
            </a:br>
            <a:endParaRPr lang="en-US" dirty="0"/>
          </a:p>
          <a:p>
            <a:endParaRPr lang="en-US" dirty="0"/>
          </a:p>
        </p:txBody>
      </p:sp>
    </p:spTree>
    <p:extLst>
      <p:ext uri="{BB962C8B-B14F-4D97-AF65-F5344CB8AC3E}">
        <p14:creationId xmlns:p14="http://schemas.microsoft.com/office/powerpoint/2010/main" val="167291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b="1" dirty="0" smtClean="0"/>
              <a:t>YAHOO MAPS</a:t>
            </a:r>
            <a:endParaRPr lang="en-US" dirty="0"/>
          </a:p>
        </p:txBody>
      </p:sp>
      <p:pic>
        <p:nvPicPr>
          <p:cNvPr id="4" name="Content Placeholder 3" descr="screenshot-yahoo-maps-python-websites"/>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bwMode="auto">
          <a:xfrm>
            <a:off x="729842" y="1296459"/>
            <a:ext cx="6852645" cy="477721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p:cNvSpPr txBox="1"/>
          <p:nvPr/>
        </p:nvSpPr>
        <p:spPr>
          <a:xfrm>
            <a:off x="8285870" y="1280160"/>
            <a:ext cx="3066757" cy="5078313"/>
          </a:xfrm>
          <a:prstGeom prst="rect">
            <a:avLst/>
          </a:prstGeom>
          <a:noFill/>
        </p:spPr>
        <p:txBody>
          <a:bodyPr wrap="square" rtlCol="0">
            <a:spAutoFit/>
          </a:bodyPr>
          <a:lstStyle/>
          <a:p>
            <a:pPr>
              <a:defRPr/>
            </a:pPr>
            <a:r>
              <a:rPr lang="en-GB" dirty="0"/>
              <a:t>Yahoo maps may be losing the battle to other map service providers, but it still holds some powerful tools. Yahoo’s map program runs on Python as well as many of its other programs.  </a:t>
            </a:r>
            <a:endParaRPr lang="en-US" dirty="0"/>
          </a:p>
          <a:p>
            <a:r>
              <a:rPr lang="en-US" dirty="0"/>
              <a:t>Much like Google, Yahoo also uses Python for a variety of different resources. Most valued may be Yahoo Maps. The API and programming behind the maps program, which is built with Python, allows for users to find locations, get directions and even find reviews about local places.</a:t>
            </a:r>
          </a:p>
        </p:txBody>
      </p:sp>
    </p:spTree>
    <p:extLst>
      <p:ext uri="{BB962C8B-B14F-4D97-AF65-F5344CB8AC3E}">
        <p14:creationId xmlns:p14="http://schemas.microsoft.com/office/powerpoint/2010/main" val="293236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HIPMUNK</a:t>
            </a:r>
            <a:endParaRPr lang="en-US" dirty="0"/>
          </a:p>
        </p:txBody>
      </p:sp>
      <p:pic>
        <p:nvPicPr>
          <p:cNvPr id="5" name="Content Placeholder 4" descr="screenshot-hipmunk-python-websites"/>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bwMode="auto">
          <a:xfrm>
            <a:off x="346862" y="1169011"/>
            <a:ext cx="7052743" cy="51184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p:cNvSpPr txBox="1"/>
          <p:nvPr/>
        </p:nvSpPr>
        <p:spPr>
          <a:xfrm>
            <a:off x="8792307" y="1856935"/>
            <a:ext cx="2869809" cy="5078313"/>
          </a:xfrm>
          <a:prstGeom prst="rect">
            <a:avLst/>
          </a:prstGeom>
          <a:noFill/>
        </p:spPr>
        <p:txBody>
          <a:bodyPr wrap="square" rtlCol="0">
            <a:spAutoFit/>
          </a:bodyPr>
          <a:lstStyle/>
          <a:p>
            <a:r>
              <a:rPr lang="en-GB" dirty="0"/>
              <a:t>You can be placed in one of these companies ,if you are expert in python. You don’t need to approach them , then they will approach you.</a:t>
            </a:r>
          </a:p>
          <a:p>
            <a:r>
              <a:rPr lang="en-US" dirty="0"/>
              <a:t>If you love to travel, you have likely come across </a:t>
            </a:r>
            <a:r>
              <a:rPr lang="en-US" dirty="0" err="1"/>
              <a:t>Hipmunk</a:t>
            </a:r>
            <a:r>
              <a:rPr lang="en-US" dirty="0"/>
              <a:t>. And while the site lets you save money on booking your itinerary through </a:t>
            </a:r>
            <a:r>
              <a:rPr lang="en-US" dirty="0" err="1"/>
              <a:t>Hipmunk</a:t>
            </a:r>
            <a:r>
              <a:rPr lang="en-US" dirty="0"/>
              <a:t>, it is Python that keeps everything organized. Python also helps sort the best discounts and rates, so you can get the best packages available.</a:t>
            </a:r>
          </a:p>
          <a:p>
            <a:endParaRPr lang="en-US" dirty="0"/>
          </a:p>
        </p:txBody>
      </p:sp>
    </p:spTree>
    <p:extLst>
      <p:ext uri="{BB962C8B-B14F-4D97-AF65-F5344CB8AC3E}">
        <p14:creationId xmlns:p14="http://schemas.microsoft.com/office/powerpoint/2010/main" val="150564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Future ….!!!</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660" y="1460310"/>
            <a:ext cx="10160119" cy="47357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7609770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 Component</a:t>
            </a:r>
            <a:endParaRPr lang="en-GB" dirty="0"/>
          </a:p>
        </p:txBody>
      </p:sp>
      <p:sp>
        <p:nvSpPr>
          <p:cNvPr id="3" name="Content Placeholder 2"/>
          <p:cNvSpPr>
            <a:spLocks noGrp="1"/>
          </p:cNvSpPr>
          <p:nvPr>
            <p:ph idx="1"/>
          </p:nvPr>
        </p:nvSpPr>
        <p:spPr/>
        <p:txBody>
          <a:bodyPr/>
          <a:lstStyle/>
          <a:p>
            <a:pPr marL="0" indent="0">
              <a:buNone/>
            </a:pPr>
            <a:r>
              <a:rPr lang="en-GB" sz="1400" b="1" dirty="0" smtClean="0"/>
              <a:t> </a:t>
            </a:r>
            <a:r>
              <a:rPr lang="en-GB" sz="2400" b="1" dirty="0" smtClean="0"/>
              <a:t>1.</a:t>
            </a:r>
            <a:r>
              <a:rPr lang="en-GB" sz="2400" b="1" dirty="0" smtClean="0">
                <a:solidFill>
                  <a:schemeClr val="accent6">
                    <a:lumMod val="60000"/>
                    <a:lumOff val="40000"/>
                  </a:schemeClr>
                </a:solidFill>
              </a:rPr>
              <a:t>Mini </a:t>
            </a:r>
            <a:r>
              <a:rPr lang="en-GB" sz="2400" b="1" dirty="0">
                <a:solidFill>
                  <a:schemeClr val="accent6">
                    <a:lumMod val="60000"/>
                    <a:lumOff val="40000"/>
                  </a:schemeClr>
                </a:solidFill>
              </a:rPr>
              <a:t>Project: </a:t>
            </a:r>
            <a:r>
              <a:rPr lang="en-GB" sz="2400" b="1" dirty="0"/>
              <a:t>Group size of 3, in case of odd number group size may be 2. </a:t>
            </a:r>
            <a:r>
              <a:rPr lang="en-GB" sz="2400" b="1" dirty="0" smtClean="0"/>
              <a:t>    </a:t>
            </a:r>
            <a:r>
              <a:rPr lang="en-GB" sz="2400" b="1" dirty="0" smtClean="0">
                <a:solidFill>
                  <a:srgbClr val="FF0000"/>
                </a:solidFill>
              </a:rPr>
              <a:t>compulsory 100 marks</a:t>
            </a:r>
            <a:endParaRPr lang="en-GB" sz="2400" b="1" dirty="0">
              <a:solidFill>
                <a:srgbClr val="FF0000"/>
              </a:solidFill>
            </a:endParaRPr>
          </a:p>
          <a:p>
            <a:pPr marL="0" indent="0">
              <a:buNone/>
            </a:pPr>
            <a:r>
              <a:rPr lang="en-GB" sz="2400" b="1" dirty="0" smtClean="0"/>
              <a:t>	Allocation </a:t>
            </a:r>
            <a:r>
              <a:rPr lang="en-GB" sz="2400" b="1" dirty="0"/>
              <a:t>week : </a:t>
            </a:r>
            <a:r>
              <a:rPr lang="en-GB" sz="2400" b="1" dirty="0" smtClean="0"/>
              <a:t>3				Submission </a:t>
            </a:r>
            <a:r>
              <a:rPr lang="en-GB" sz="2400" b="1" dirty="0"/>
              <a:t>week: 12, 13th and </a:t>
            </a:r>
            <a:r>
              <a:rPr lang="en-GB" sz="2400" b="1" dirty="0" smtClean="0"/>
              <a:t>14</a:t>
            </a:r>
            <a:r>
              <a:rPr lang="en-GB" sz="2400" b="1" baseline="30000" dirty="0" smtClean="0"/>
              <a:t>th</a:t>
            </a:r>
            <a:r>
              <a:rPr lang="en-GB" sz="2400" b="1" dirty="0" smtClean="0"/>
              <a:t> week </a:t>
            </a:r>
            <a:r>
              <a:rPr lang="en-GB" sz="2400" b="1" dirty="0"/>
              <a:t>viva.</a:t>
            </a:r>
          </a:p>
          <a:p>
            <a:pPr marL="0" indent="0">
              <a:buNone/>
            </a:pPr>
            <a:r>
              <a:rPr lang="en-GB" sz="2400" b="1" dirty="0"/>
              <a:t>2. </a:t>
            </a:r>
            <a:r>
              <a:rPr lang="en-GB" sz="2400" b="1" dirty="0">
                <a:solidFill>
                  <a:schemeClr val="accent6">
                    <a:lumMod val="60000"/>
                    <a:lumOff val="40000"/>
                  </a:schemeClr>
                </a:solidFill>
              </a:rPr>
              <a:t>Practical Evaluation</a:t>
            </a:r>
            <a:r>
              <a:rPr lang="en-GB" sz="2400" b="1" dirty="0"/>
              <a:t>: student should code case study provided by teacher</a:t>
            </a:r>
          </a:p>
          <a:p>
            <a:pPr marL="0" indent="0">
              <a:buNone/>
            </a:pPr>
            <a:r>
              <a:rPr lang="en-GB" sz="2400" b="1" dirty="0" smtClean="0"/>
              <a:t>	Allocation </a:t>
            </a:r>
            <a:r>
              <a:rPr lang="en-GB" sz="2400" b="1" dirty="0"/>
              <a:t>week : </a:t>
            </a:r>
            <a:r>
              <a:rPr lang="en-GB" sz="2400" b="1" dirty="0" smtClean="0"/>
              <a:t>5                       					Submission </a:t>
            </a:r>
            <a:r>
              <a:rPr lang="en-GB" sz="2400" b="1" dirty="0"/>
              <a:t>week:5,</a:t>
            </a:r>
          </a:p>
          <a:p>
            <a:pPr marL="0" indent="0">
              <a:buNone/>
            </a:pPr>
            <a:r>
              <a:rPr lang="en-GB" sz="2400" b="1" dirty="0"/>
              <a:t>3. </a:t>
            </a:r>
            <a:r>
              <a:rPr lang="en-GB" sz="2400" b="1" dirty="0">
                <a:solidFill>
                  <a:schemeClr val="accent6">
                    <a:lumMod val="60000"/>
                    <a:lumOff val="40000"/>
                  </a:schemeClr>
                </a:solidFill>
              </a:rPr>
              <a:t>Code based Test</a:t>
            </a:r>
            <a:r>
              <a:rPr lang="en-GB" sz="2400" b="1" dirty="0"/>
              <a:t>: Student should answer the question based on </a:t>
            </a:r>
            <a:r>
              <a:rPr lang="en-GB" sz="2400" b="1" dirty="0" smtClean="0"/>
              <a:t>code.</a:t>
            </a:r>
          </a:p>
          <a:p>
            <a:pPr marL="0" indent="0">
              <a:buNone/>
            </a:pPr>
            <a:r>
              <a:rPr lang="en-GB" sz="2400" b="1" dirty="0" smtClean="0"/>
              <a:t>	Allocation </a:t>
            </a:r>
            <a:r>
              <a:rPr lang="en-GB" sz="2400" b="1" dirty="0"/>
              <a:t>week : </a:t>
            </a:r>
            <a:r>
              <a:rPr lang="en-GB" sz="2400" b="1" dirty="0" smtClean="0"/>
              <a:t>9							Submission </a:t>
            </a:r>
            <a:r>
              <a:rPr lang="en-GB" sz="2400" b="1" dirty="0"/>
              <a:t>week: 10.</a:t>
            </a:r>
            <a:endParaRPr lang="fr-FR" sz="2400" dirty="0" smtClean="0">
              <a:hlinkClick r:id="rId2" action="ppaction://hlinkfile"/>
            </a:endParaRPr>
          </a:p>
          <a:p>
            <a:pPr marL="0" indent="0">
              <a:buNone/>
            </a:pPr>
            <a:endParaRPr lang="fr-FR" sz="2400" dirty="0">
              <a:hlinkClick r:id="rId2" action="ppaction://hlinkfile"/>
            </a:endParaRPr>
          </a:p>
          <a:p>
            <a:pPr marL="0" indent="0">
              <a:buNone/>
            </a:pPr>
            <a:endParaRPr lang="fr-FR" dirty="0" smtClean="0">
              <a:hlinkClick r:id="rId3" action="ppaction://hlinkfile"/>
            </a:endParaRPr>
          </a:p>
          <a:p>
            <a:pPr marL="0" indent="0">
              <a:buNone/>
            </a:pPr>
            <a:endParaRPr lang="fr-FR" dirty="0">
              <a:hlinkClick r:id="rId3" action="ppaction://hlinkfile"/>
            </a:endParaRPr>
          </a:p>
          <a:p>
            <a:pPr marL="0" indent="0">
              <a:buNone/>
            </a:pPr>
            <a:endParaRPr lang="en-GB" dirty="0"/>
          </a:p>
        </p:txBody>
      </p:sp>
    </p:spTree>
    <p:extLst>
      <p:ext uri="{BB962C8B-B14F-4D97-AF65-F5344CB8AC3E}">
        <p14:creationId xmlns:p14="http://schemas.microsoft.com/office/powerpoint/2010/main" val="28254175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Let’s  Find Out ….!!</a:t>
            </a:r>
            <a:endParaRPr lang="en-GB" dirty="0"/>
          </a:p>
        </p:txBody>
      </p:sp>
      <p:sp>
        <p:nvSpPr>
          <p:cNvPr id="3" name="Content Placeholder 2"/>
          <p:cNvSpPr>
            <a:spLocks noGrp="1"/>
          </p:cNvSpPr>
          <p:nvPr>
            <p:ph idx="1"/>
          </p:nvPr>
        </p:nvSpPr>
        <p:spPr/>
        <p:txBody>
          <a:bodyPr/>
          <a:lstStyle/>
          <a:p>
            <a:pPr marL="0" indent="0" algn="ctr">
              <a:buNone/>
            </a:pPr>
            <a:endParaRPr lang="en-GB" sz="4800" dirty="0" smtClean="0"/>
          </a:p>
          <a:p>
            <a:pPr marL="0" indent="0" algn="ctr">
              <a:buNone/>
            </a:pPr>
            <a:r>
              <a:rPr lang="en-GB" sz="4800" dirty="0" smtClean="0"/>
              <a:t>Write a </a:t>
            </a:r>
            <a:r>
              <a:rPr lang="en-GB" sz="4800" dirty="0"/>
              <a:t>Program using any language you </a:t>
            </a:r>
            <a:r>
              <a:rPr lang="en-GB" sz="4800" dirty="0" smtClean="0"/>
              <a:t>know </a:t>
            </a:r>
            <a:r>
              <a:rPr lang="en-GB" sz="4800" dirty="0"/>
              <a:t>to print “ HELLO WORLD “.</a:t>
            </a:r>
          </a:p>
          <a:p>
            <a:endParaRPr lang="en-GB" dirty="0"/>
          </a:p>
        </p:txBody>
      </p:sp>
    </p:spTree>
    <p:extLst>
      <p:ext uri="{BB962C8B-B14F-4D97-AF65-F5344CB8AC3E}">
        <p14:creationId xmlns:p14="http://schemas.microsoft.com/office/powerpoint/2010/main" val="1550236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96036"/>
            <a:ext cx="10806113" cy="613652"/>
          </a:xfrm>
        </p:spPr>
        <p:txBody>
          <a:bodyPr/>
          <a:lstStyle/>
          <a:p>
            <a:r>
              <a:rPr lang="en-GB" dirty="0"/>
              <a:t>Python Is Easy to Use</a:t>
            </a:r>
            <a:br>
              <a:rPr lang="en-GB" dirty="0"/>
            </a:br>
            <a:endParaRPr lang="en-GB" dirty="0"/>
          </a:p>
        </p:txBody>
      </p:sp>
      <p:sp>
        <p:nvSpPr>
          <p:cNvPr id="3" name="Content Placeholder 2"/>
          <p:cNvSpPr>
            <a:spLocks noGrp="1"/>
          </p:cNvSpPr>
          <p:nvPr>
            <p:ph idx="1"/>
          </p:nvPr>
        </p:nvSpPr>
        <p:spPr/>
        <p:txBody>
          <a:bodyPr/>
          <a:lstStyle/>
          <a:p>
            <a:r>
              <a:rPr lang="en-GB" b="1" dirty="0"/>
              <a:t>C++ Program </a:t>
            </a:r>
            <a:r>
              <a:rPr lang="en-GB" b="1" dirty="0" smtClean="0"/>
              <a:t>:</a:t>
            </a:r>
          </a:p>
          <a:p>
            <a:pPr marL="0" indent="0">
              <a:buNone/>
            </a:pPr>
            <a:r>
              <a:rPr lang="en-GB" dirty="0"/>
              <a:t>#include &lt;</a:t>
            </a:r>
            <a:r>
              <a:rPr lang="en-GB" dirty="0" err="1"/>
              <a:t>iostream</a:t>
            </a:r>
            <a:r>
              <a:rPr lang="en-GB" dirty="0"/>
              <a:t>&gt;&lt;</a:t>
            </a:r>
            <a:r>
              <a:rPr lang="en-GB" dirty="0" err="1"/>
              <a:t>br</a:t>
            </a:r>
            <a:r>
              <a:rPr lang="en-GB" dirty="0"/>
              <a:t>&gt;  </a:t>
            </a:r>
          </a:p>
          <a:p>
            <a:pPr marL="0" indent="0">
              <a:buNone/>
            </a:pPr>
            <a:r>
              <a:rPr lang="en-GB" b="1" dirty="0" smtClean="0"/>
              <a:t>    </a:t>
            </a:r>
            <a:r>
              <a:rPr lang="en-GB" b="1" dirty="0" err="1" smtClean="0"/>
              <a:t>int</a:t>
            </a:r>
            <a:r>
              <a:rPr lang="en-GB" dirty="0"/>
              <a:t> main()   </a:t>
            </a:r>
            <a:endParaRPr lang="en-GB" dirty="0" smtClean="0"/>
          </a:p>
          <a:p>
            <a:pPr marL="0" indent="0">
              <a:buNone/>
            </a:pPr>
            <a:r>
              <a:rPr lang="en-GB" dirty="0"/>
              <a:t>  { </a:t>
            </a:r>
          </a:p>
          <a:p>
            <a:pPr marL="0" indent="0">
              <a:buNone/>
            </a:pPr>
            <a:r>
              <a:rPr lang="en-GB" dirty="0"/>
              <a:t> </a:t>
            </a:r>
            <a:r>
              <a:rPr lang="en-GB" dirty="0" smtClean="0"/>
              <a:t>      </a:t>
            </a:r>
            <a:r>
              <a:rPr lang="en-GB" dirty="0" err="1" smtClean="0"/>
              <a:t>cout</a:t>
            </a:r>
            <a:r>
              <a:rPr lang="en-GB" dirty="0"/>
              <a:t> &lt;&lt; "Hello World" &lt;&lt; </a:t>
            </a:r>
            <a:r>
              <a:rPr lang="en-GB" dirty="0" err="1" smtClean="0"/>
              <a:t>endl</a:t>
            </a:r>
            <a:r>
              <a:rPr lang="en-GB" dirty="0"/>
              <a:t>;  </a:t>
            </a:r>
            <a:endParaRPr lang="en-GB" dirty="0" smtClean="0"/>
          </a:p>
          <a:p>
            <a:pPr marL="0" indent="0">
              <a:buNone/>
            </a:pPr>
            <a:r>
              <a:rPr lang="en-GB" b="1" dirty="0"/>
              <a:t> </a:t>
            </a:r>
            <a:r>
              <a:rPr lang="en-GB" b="1" dirty="0" smtClean="0"/>
              <a:t>      return</a:t>
            </a:r>
            <a:r>
              <a:rPr lang="en-GB" dirty="0"/>
              <a:t> 0;  </a:t>
            </a:r>
            <a:endParaRPr lang="en-GB" dirty="0" smtClean="0"/>
          </a:p>
          <a:p>
            <a:pPr marL="0" indent="0">
              <a:buNone/>
            </a:pPr>
            <a:r>
              <a:rPr lang="en-GB" dirty="0"/>
              <a:t>  }  </a:t>
            </a:r>
          </a:p>
          <a:p>
            <a:pPr marL="0" indent="0">
              <a:buNone/>
            </a:pPr>
            <a:endParaRPr lang="en-GB" dirty="0"/>
          </a:p>
        </p:txBody>
      </p:sp>
    </p:spTree>
    <p:extLst>
      <p:ext uri="{BB962C8B-B14F-4D97-AF65-F5344CB8AC3E}">
        <p14:creationId xmlns:p14="http://schemas.microsoft.com/office/powerpoint/2010/main" val="36836002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C Program </a:t>
            </a:r>
            <a:endParaRPr lang="en-GB" dirty="0"/>
          </a:p>
        </p:txBody>
      </p:sp>
      <p:sp>
        <p:nvSpPr>
          <p:cNvPr id="3" name="Content Placeholder 2"/>
          <p:cNvSpPr>
            <a:spLocks noGrp="1"/>
          </p:cNvSpPr>
          <p:nvPr>
            <p:ph idx="1"/>
          </p:nvPr>
        </p:nvSpPr>
        <p:spPr/>
        <p:txBody>
          <a:bodyPr/>
          <a:lstStyle/>
          <a:p>
            <a:pPr marL="0" indent="0">
              <a:buNone/>
            </a:pPr>
            <a:r>
              <a:rPr lang="en-GB" dirty="0"/>
              <a:t>#include &lt;</a:t>
            </a:r>
            <a:r>
              <a:rPr lang="en-GB" dirty="0" err="1"/>
              <a:t>stdio.h</a:t>
            </a:r>
            <a:r>
              <a:rPr lang="en-GB" dirty="0"/>
              <a:t>&gt;  </a:t>
            </a:r>
            <a:endParaRPr lang="en-GB" dirty="0" smtClean="0"/>
          </a:p>
          <a:p>
            <a:pPr marL="0" indent="0">
              <a:buNone/>
            </a:pPr>
            <a:r>
              <a:rPr lang="en-GB" b="1" dirty="0"/>
              <a:t> </a:t>
            </a:r>
            <a:r>
              <a:rPr lang="en-GB" b="1" dirty="0" smtClean="0"/>
              <a:t>     </a:t>
            </a:r>
            <a:r>
              <a:rPr lang="en-GB" b="1" dirty="0" err="1" smtClean="0"/>
              <a:t>int</a:t>
            </a:r>
            <a:r>
              <a:rPr lang="en-GB" dirty="0"/>
              <a:t> main(</a:t>
            </a:r>
            <a:r>
              <a:rPr lang="en-GB" b="1" dirty="0" err="1"/>
              <a:t>int</a:t>
            </a:r>
            <a:r>
              <a:rPr lang="en-GB" dirty="0"/>
              <a:t> </a:t>
            </a:r>
            <a:r>
              <a:rPr lang="en-GB" dirty="0" err="1"/>
              <a:t>argc</a:t>
            </a:r>
            <a:r>
              <a:rPr lang="en-GB" dirty="0"/>
              <a:t>, </a:t>
            </a:r>
            <a:r>
              <a:rPr lang="en-GB" b="1" dirty="0"/>
              <a:t>char</a:t>
            </a:r>
            <a:r>
              <a:rPr lang="en-GB" dirty="0"/>
              <a:t> ** </a:t>
            </a:r>
            <a:r>
              <a:rPr lang="en-GB" dirty="0" err="1"/>
              <a:t>argv</a:t>
            </a:r>
            <a:r>
              <a:rPr lang="en-GB" dirty="0"/>
              <a:t>)   </a:t>
            </a:r>
          </a:p>
          <a:p>
            <a:pPr marL="0" indent="0">
              <a:buNone/>
            </a:pPr>
            <a:r>
              <a:rPr lang="en-GB" dirty="0" smtClean="0"/>
              <a:t>     </a:t>
            </a:r>
            <a:r>
              <a:rPr lang="en-GB" dirty="0"/>
              <a:t>  {  </a:t>
            </a:r>
          </a:p>
          <a:p>
            <a:pPr marL="0" indent="0">
              <a:buNone/>
            </a:pPr>
            <a:r>
              <a:rPr lang="en-GB" dirty="0"/>
              <a:t> </a:t>
            </a:r>
            <a:r>
              <a:rPr lang="en-GB" dirty="0" smtClean="0"/>
              <a:t>       </a:t>
            </a:r>
            <a:r>
              <a:rPr lang="en-GB" dirty="0"/>
              <a:t>   </a:t>
            </a:r>
            <a:r>
              <a:rPr lang="en-GB" dirty="0" err="1"/>
              <a:t>printf</a:t>
            </a:r>
            <a:r>
              <a:rPr lang="en-GB" dirty="0"/>
              <a:t>(“Hello, World!\n”);   </a:t>
            </a:r>
          </a:p>
          <a:p>
            <a:pPr marL="0" indent="0">
              <a:buNone/>
            </a:pPr>
            <a:r>
              <a:rPr lang="en-GB" dirty="0" smtClean="0"/>
              <a:t>     </a:t>
            </a:r>
            <a:r>
              <a:rPr lang="en-GB" dirty="0"/>
              <a:t>  }  </a:t>
            </a:r>
          </a:p>
          <a:p>
            <a:pPr marL="0" indent="0">
              <a:buNone/>
            </a:pPr>
            <a:endParaRPr lang="en-GB" dirty="0"/>
          </a:p>
        </p:txBody>
      </p:sp>
    </p:spTree>
    <p:extLst>
      <p:ext uri="{BB962C8B-B14F-4D97-AF65-F5344CB8AC3E}">
        <p14:creationId xmlns:p14="http://schemas.microsoft.com/office/powerpoint/2010/main" val="37649574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77672"/>
            <a:ext cx="10806113" cy="832016"/>
          </a:xfrm>
        </p:spPr>
        <p:txBody>
          <a:bodyPr/>
          <a:lstStyle/>
          <a:p>
            <a:r>
              <a:rPr lang="en-GB" b="1" dirty="0"/>
              <a:t>Java Program :</a:t>
            </a:r>
            <a:endParaRPr lang="en-GB" dirty="0"/>
          </a:p>
        </p:txBody>
      </p:sp>
      <p:sp>
        <p:nvSpPr>
          <p:cNvPr id="3" name="Content Placeholder 2"/>
          <p:cNvSpPr>
            <a:spLocks noGrp="1"/>
          </p:cNvSpPr>
          <p:nvPr>
            <p:ph idx="1"/>
          </p:nvPr>
        </p:nvSpPr>
        <p:spPr/>
        <p:txBody>
          <a:bodyPr/>
          <a:lstStyle/>
          <a:p>
            <a:pPr marL="0" indent="0">
              <a:buNone/>
            </a:pPr>
            <a:r>
              <a:rPr lang="en-GB" b="1" dirty="0"/>
              <a:t>public</a:t>
            </a:r>
            <a:r>
              <a:rPr lang="en-GB" dirty="0"/>
              <a:t> </a:t>
            </a:r>
            <a:r>
              <a:rPr lang="en-GB" b="1" dirty="0"/>
              <a:t>class</a:t>
            </a:r>
            <a:r>
              <a:rPr lang="en-GB" dirty="0"/>
              <a:t> Hello  </a:t>
            </a:r>
          </a:p>
          <a:p>
            <a:pPr marL="0" indent="0">
              <a:buNone/>
            </a:pPr>
            <a:r>
              <a:rPr lang="en-GB" dirty="0" smtClean="0"/>
              <a:t>        </a:t>
            </a:r>
            <a:r>
              <a:rPr lang="en-GB" dirty="0"/>
              <a:t> {  </a:t>
            </a:r>
            <a:endParaRPr lang="en-GB" dirty="0" smtClean="0"/>
          </a:p>
          <a:p>
            <a:pPr marL="0" indent="0">
              <a:buNone/>
            </a:pPr>
            <a:r>
              <a:rPr lang="en-GB" dirty="0"/>
              <a:t> </a:t>
            </a:r>
            <a:r>
              <a:rPr lang="en-GB" dirty="0" smtClean="0"/>
              <a:t>            </a:t>
            </a:r>
            <a:r>
              <a:rPr lang="en-GB" dirty="0"/>
              <a:t> </a:t>
            </a:r>
            <a:r>
              <a:rPr lang="en-GB" b="1" dirty="0"/>
              <a:t>public</a:t>
            </a:r>
            <a:r>
              <a:rPr lang="en-GB" dirty="0"/>
              <a:t> </a:t>
            </a:r>
            <a:r>
              <a:rPr lang="en-GB" b="1" dirty="0"/>
              <a:t>static</a:t>
            </a:r>
            <a:r>
              <a:rPr lang="en-GB" dirty="0"/>
              <a:t> </a:t>
            </a:r>
            <a:r>
              <a:rPr lang="en-GB" b="1" dirty="0"/>
              <a:t>void</a:t>
            </a:r>
            <a:r>
              <a:rPr lang="en-GB" dirty="0"/>
              <a:t> main(String </a:t>
            </a:r>
            <a:r>
              <a:rPr lang="en-GB" dirty="0" err="1"/>
              <a:t>argv</a:t>
            </a:r>
            <a:r>
              <a:rPr lang="en-GB" dirty="0"/>
              <a:t>[])  </a:t>
            </a:r>
            <a:endParaRPr lang="en-GB" dirty="0" smtClean="0"/>
          </a:p>
          <a:p>
            <a:pPr marL="0" indent="0">
              <a:buNone/>
            </a:pPr>
            <a:r>
              <a:rPr lang="en-GB" dirty="0"/>
              <a:t> </a:t>
            </a:r>
            <a:r>
              <a:rPr lang="en-GB" dirty="0" smtClean="0"/>
              <a:t>         </a:t>
            </a:r>
            <a:r>
              <a:rPr lang="en-GB" dirty="0"/>
              <a:t>  {  </a:t>
            </a:r>
          </a:p>
          <a:p>
            <a:pPr marL="0" indent="0">
              <a:buNone/>
            </a:pPr>
            <a:r>
              <a:rPr lang="en-GB" dirty="0"/>
              <a:t>	</a:t>
            </a:r>
            <a:r>
              <a:rPr lang="en-GB" dirty="0" smtClean="0"/>
              <a:t>			</a:t>
            </a:r>
            <a:r>
              <a:rPr lang="en-GB" dirty="0"/>
              <a:t>  </a:t>
            </a:r>
            <a:r>
              <a:rPr lang="en-GB" dirty="0" err="1"/>
              <a:t>System.out.println</a:t>
            </a:r>
            <a:r>
              <a:rPr lang="en-GB" dirty="0"/>
              <a:t>(“Hello, World!”);  </a:t>
            </a:r>
          </a:p>
          <a:p>
            <a:pPr marL="0" indent="0">
              <a:buNone/>
            </a:pPr>
            <a:r>
              <a:rPr lang="en-GB" dirty="0"/>
              <a:t>	 </a:t>
            </a:r>
            <a:r>
              <a:rPr lang="en-GB" dirty="0" smtClean="0"/>
              <a:t>   </a:t>
            </a:r>
            <a:r>
              <a:rPr lang="en-GB" dirty="0"/>
              <a:t>   }  </a:t>
            </a:r>
          </a:p>
          <a:p>
            <a:pPr marL="0" indent="0">
              <a:buNone/>
            </a:pPr>
            <a:r>
              <a:rPr lang="en-GB" dirty="0" smtClean="0"/>
              <a:t>         </a:t>
            </a:r>
            <a:r>
              <a:rPr lang="en-GB" dirty="0"/>
              <a:t> }  </a:t>
            </a:r>
          </a:p>
          <a:p>
            <a:endParaRPr lang="en-GB" dirty="0"/>
          </a:p>
        </p:txBody>
      </p:sp>
    </p:spTree>
    <p:extLst>
      <p:ext uri="{BB962C8B-B14F-4D97-AF65-F5344CB8AC3E}">
        <p14:creationId xmlns:p14="http://schemas.microsoft.com/office/powerpoint/2010/main" val="6225446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Python Program :</a:t>
            </a:r>
            <a:endParaRPr lang="en-GB" dirty="0"/>
          </a:p>
        </p:txBody>
      </p:sp>
      <p:sp>
        <p:nvSpPr>
          <p:cNvPr id="3" name="Content Placeholder 2"/>
          <p:cNvSpPr>
            <a:spLocks noGrp="1"/>
          </p:cNvSpPr>
          <p:nvPr>
            <p:ph idx="1"/>
          </p:nvPr>
        </p:nvSpPr>
        <p:spPr/>
        <p:txBody>
          <a:bodyPr/>
          <a:lstStyle/>
          <a:p>
            <a:r>
              <a:rPr lang="en-GB" b="1" dirty="0"/>
              <a:t>print</a:t>
            </a:r>
            <a:r>
              <a:rPr lang="en-GB" dirty="0"/>
              <a:t> ( "Hello World")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9677" y="2347415"/>
            <a:ext cx="6045957" cy="365968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9746856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JAVA</a:t>
            </a:r>
            <a:endParaRPr lang="en-US" dirty="0"/>
          </a:p>
        </p:txBody>
      </p:sp>
      <p:sp>
        <p:nvSpPr>
          <p:cNvPr id="3" name="Content Placeholder 2"/>
          <p:cNvSpPr>
            <a:spLocks noGrp="1"/>
          </p:cNvSpPr>
          <p:nvPr>
            <p:ph idx="1"/>
          </p:nvPr>
        </p:nvSpPr>
        <p:spPr/>
        <p:txBody>
          <a:bodyPr/>
          <a:lstStyle/>
          <a:p>
            <a:r>
              <a:rPr lang="en-IN" dirty="0"/>
              <a:t>Python programs are typically 3-5 times shorter than equivalent Java programs.</a:t>
            </a:r>
            <a:endParaRPr lang="en-US" dirty="0"/>
          </a:p>
          <a:p>
            <a:endParaRPr lang="en-US" dirty="0" smtClean="0"/>
          </a:p>
          <a:p>
            <a:r>
              <a:rPr lang="en-IN" dirty="0"/>
              <a:t>Python programs are generally expected to run slower than Java programs</a:t>
            </a:r>
            <a:r>
              <a:rPr lang="en-IN" dirty="0" smtClean="0"/>
              <a:t>.</a:t>
            </a:r>
          </a:p>
          <a:p>
            <a:endParaRPr lang="en-IN" dirty="0"/>
          </a:p>
          <a:p>
            <a:r>
              <a:rPr lang="en-US" dirty="0"/>
              <a:t>Java, on the other hand, can perform an efficient integer or floating point addition, but requires variable declarations for a and </a:t>
            </a:r>
            <a:r>
              <a:rPr lang="en-US" dirty="0" smtClean="0"/>
              <a:t>b.</a:t>
            </a:r>
            <a:endParaRPr lang="en-US" dirty="0"/>
          </a:p>
        </p:txBody>
      </p:sp>
    </p:spTree>
    <p:extLst>
      <p:ext uri="{BB962C8B-B14F-4D97-AF65-F5344CB8AC3E}">
        <p14:creationId xmlns:p14="http://schemas.microsoft.com/office/powerpoint/2010/main" val="12549323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WITH C++</a:t>
            </a:r>
            <a:endParaRPr lang="en-US" dirty="0"/>
          </a:p>
        </p:txBody>
      </p:sp>
      <p:sp>
        <p:nvSpPr>
          <p:cNvPr id="3" name="Content Placeholder 2"/>
          <p:cNvSpPr>
            <a:spLocks noGrp="1"/>
          </p:cNvSpPr>
          <p:nvPr>
            <p:ph idx="1"/>
          </p:nvPr>
        </p:nvSpPr>
        <p:spPr/>
        <p:txBody>
          <a:bodyPr/>
          <a:lstStyle/>
          <a:p>
            <a:r>
              <a:rPr lang="en-IN" dirty="0" smtClean="0"/>
              <a:t>Python code is </a:t>
            </a:r>
            <a:r>
              <a:rPr lang="en-IN" dirty="0"/>
              <a:t>often 5-10 times shorter than equivalent C++ code. </a:t>
            </a:r>
            <a:endParaRPr lang="en-IN" dirty="0" smtClean="0"/>
          </a:p>
          <a:p>
            <a:endParaRPr lang="en-IN" dirty="0" smtClean="0"/>
          </a:p>
          <a:p>
            <a:r>
              <a:rPr lang="en-IN" dirty="0" smtClean="0"/>
              <a:t>Python uses algorithmic approach unlike </a:t>
            </a:r>
            <a:r>
              <a:rPr lang="en-IN" dirty="0"/>
              <a:t>C</a:t>
            </a:r>
            <a:r>
              <a:rPr lang="en-IN" dirty="0" smtClean="0"/>
              <a:t>++.</a:t>
            </a:r>
          </a:p>
          <a:p>
            <a:endParaRPr lang="en-US" dirty="0" smtClean="0"/>
          </a:p>
          <a:p>
            <a:r>
              <a:rPr lang="en-US" dirty="0" smtClean="0"/>
              <a:t>Python is an interpretable language whereas C++ is a compiled language.</a:t>
            </a:r>
            <a:endParaRPr lang="en-US" dirty="0"/>
          </a:p>
        </p:txBody>
      </p:sp>
    </p:spTree>
    <p:extLst>
      <p:ext uri="{BB962C8B-B14F-4D97-AF65-F5344CB8AC3E}">
        <p14:creationId xmlns:p14="http://schemas.microsoft.com/office/powerpoint/2010/main" val="34533052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SALIENT FEATURES</a:t>
            </a:r>
            <a:endParaRPr lang="en-US" dirty="0"/>
          </a:p>
        </p:txBody>
      </p:sp>
      <p:sp>
        <p:nvSpPr>
          <p:cNvPr id="3" name="Content Placeholder 2"/>
          <p:cNvSpPr>
            <a:spLocks noGrp="1"/>
          </p:cNvSpPr>
          <p:nvPr>
            <p:ph idx="1"/>
          </p:nvPr>
        </p:nvSpPr>
        <p:spPr/>
        <p:txBody>
          <a:bodyPr>
            <a:normAutofit/>
          </a:bodyPr>
          <a:lstStyle/>
          <a:p>
            <a:pPr lvl="0"/>
            <a:r>
              <a:rPr lang="en-US" b="1" dirty="0"/>
              <a:t>Simple</a:t>
            </a:r>
            <a:r>
              <a:rPr lang="en-US" dirty="0"/>
              <a:t>- Python is a simple language. Reading a good Python program feels almost like </a:t>
            </a:r>
            <a:r>
              <a:rPr lang="en-US" dirty="0" smtClean="0"/>
              <a:t>reading </a:t>
            </a:r>
            <a:r>
              <a:rPr lang="en-US" dirty="0"/>
              <a:t>English. It allows you to concentrate on the solution to the problem rather than the syntax i.e. the language itself</a:t>
            </a:r>
            <a:r>
              <a:rPr lang="en-US" dirty="0" smtClean="0"/>
              <a:t>.</a:t>
            </a:r>
          </a:p>
          <a:p>
            <a:pPr marL="0" lvl="0" indent="0">
              <a:buNone/>
            </a:pPr>
            <a:endParaRPr lang="en-US" dirty="0"/>
          </a:p>
          <a:p>
            <a:pPr lvl="0"/>
            <a:r>
              <a:rPr lang="en-IN" b="1" dirty="0"/>
              <a:t>Easy to Learn</a:t>
            </a:r>
            <a:r>
              <a:rPr lang="en-IN" dirty="0"/>
              <a:t>-Python is extremely easy to get started with. Python has an extraordinarily simple syntax</a:t>
            </a:r>
            <a:r>
              <a:rPr lang="en-IN" dirty="0" smtClean="0"/>
              <a:t>.</a:t>
            </a:r>
          </a:p>
          <a:p>
            <a:pPr marL="0" lvl="0" indent="0">
              <a:buNone/>
            </a:pPr>
            <a:endParaRPr lang="en-US" dirty="0"/>
          </a:p>
        </p:txBody>
      </p:sp>
    </p:spTree>
    <p:extLst>
      <p:ext uri="{BB962C8B-B14F-4D97-AF65-F5344CB8AC3E}">
        <p14:creationId xmlns:p14="http://schemas.microsoft.com/office/powerpoint/2010/main" val="38722880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09689"/>
            <a:ext cx="10806113" cy="5548312"/>
          </a:xfrm>
        </p:spPr>
        <p:txBody>
          <a:bodyPr/>
          <a:lstStyle/>
          <a:p>
            <a:r>
              <a:rPr lang="en-GB" b="1" dirty="0"/>
              <a:t>Open source : </a:t>
            </a:r>
            <a:r>
              <a:rPr lang="en-GB" dirty="0"/>
              <a:t>Python is publicly available open source software, any one can use source code that </a:t>
            </a:r>
            <a:r>
              <a:rPr lang="en-GB" dirty="0" smtClean="0"/>
              <a:t>doesn't </a:t>
            </a:r>
            <a:r>
              <a:rPr lang="en-GB" dirty="0"/>
              <a:t>cost anything</a:t>
            </a:r>
            <a:r>
              <a:rPr lang="en-GB" dirty="0" smtClean="0"/>
              <a:t>.</a:t>
            </a:r>
          </a:p>
          <a:p>
            <a:r>
              <a:rPr lang="en-GB" b="1" dirty="0"/>
              <a:t>Portable : </a:t>
            </a:r>
            <a:r>
              <a:rPr lang="en-GB" dirty="0"/>
              <a:t/>
            </a:r>
            <a:br>
              <a:rPr lang="en-GB" dirty="0"/>
            </a:br>
            <a:r>
              <a:rPr lang="en-GB" dirty="0"/>
              <a:t>High level languages are portable, which means they are able to run across all major hardware and software platforms with few or no change in source code. Python is portable and can be used on Linux, Windows, Macintosh, Solaris, FreeBSD, OS/2, Amiga, AROS, AS/400 and many more.</a:t>
            </a:r>
          </a:p>
          <a:p>
            <a:r>
              <a:rPr lang="en-GB" b="1" dirty="0"/>
              <a:t>Object-Oriented :</a:t>
            </a:r>
            <a:r>
              <a:rPr lang="en-GB" dirty="0"/>
              <a:t> Python is a full-featured object-oriented programming language, with features such as classes, inheritance, objects, and overloading.</a:t>
            </a:r>
          </a:p>
          <a:p>
            <a:endParaRPr lang="en-GB" dirty="0"/>
          </a:p>
        </p:txBody>
      </p:sp>
    </p:spTree>
    <p:extLst>
      <p:ext uri="{BB962C8B-B14F-4D97-AF65-F5344CB8AC3E}">
        <p14:creationId xmlns:p14="http://schemas.microsoft.com/office/powerpoint/2010/main" val="39954907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6413"/>
            <a:ext cx="10806113" cy="4860688"/>
          </a:xfrm>
        </p:spPr>
        <p:txBody>
          <a:bodyPr/>
          <a:lstStyle/>
          <a:p>
            <a:r>
              <a:rPr lang="en-GB" b="1" dirty="0"/>
              <a:t>Python is Interactive : </a:t>
            </a:r>
            <a:r>
              <a:rPr lang="en-GB" dirty="0"/>
              <a:t/>
            </a:r>
            <a:br>
              <a:rPr lang="en-GB" dirty="0"/>
            </a:br>
            <a:r>
              <a:rPr lang="en-GB" dirty="0"/>
              <a:t>Python has an interactive console where you get a Python prompt (command line) and interact with the interpreter directly to write and test your programs. This is useful for mathematical programming.</a:t>
            </a:r>
          </a:p>
          <a:p>
            <a:r>
              <a:rPr lang="en-GB" b="1" dirty="0"/>
              <a:t>Interpreted :</a:t>
            </a:r>
            <a:r>
              <a:rPr lang="en-GB" dirty="0"/>
              <a:t> Python programs are interpreted, takes source code as input, and then compiles (to portable byte-code) each statement and executes it immediately. No need to compiling or linking</a:t>
            </a:r>
          </a:p>
          <a:p>
            <a:endParaRPr lang="en-GB" dirty="0"/>
          </a:p>
        </p:txBody>
      </p:sp>
    </p:spTree>
    <p:extLst>
      <p:ext uri="{BB962C8B-B14F-4D97-AF65-F5344CB8AC3E}">
        <p14:creationId xmlns:p14="http://schemas.microsoft.com/office/powerpoint/2010/main" val="31472391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Syllabus and Books</a:t>
            </a:r>
            <a:endParaRPr lang="en-GB" dirty="0"/>
          </a:p>
        </p:txBody>
      </p:sp>
      <p:sp>
        <p:nvSpPr>
          <p:cNvPr id="3" name="Content Placeholder 2"/>
          <p:cNvSpPr>
            <a:spLocks noGrp="1"/>
          </p:cNvSpPr>
          <p:nvPr>
            <p:ph idx="1"/>
          </p:nvPr>
        </p:nvSpPr>
        <p:spPr/>
        <p:txBody>
          <a:bodyPr/>
          <a:lstStyle/>
          <a:p>
            <a:r>
              <a:rPr lang="en-GB" dirty="0" smtClean="0">
                <a:hlinkClick r:id="rId2" action="ppaction://hlinkfile"/>
              </a:rPr>
              <a:t>..\Python Syllabus\syllabus.pdf</a:t>
            </a:r>
            <a:endParaRPr lang="en-GB" dirty="0"/>
          </a:p>
        </p:txBody>
      </p:sp>
    </p:spTree>
    <p:extLst>
      <p:ext uri="{BB962C8B-B14F-4D97-AF65-F5344CB8AC3E}">
        <p14:creationId xmlns:p14="http://schemas.microsoft.com/office/powerpoint/2010/main" val="26683843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4525"/>
            <a:ext cx="10806113" cy="4942575"/>
          </a:xfrm>
        </p:spPr>
        <p:txBody>
          <a:bodyPr/>
          <a:lstStyle/>
          <a:p>
            <a:r>
              <a:rPr lang="en-GB" b="1" dirty="0"/>
              <a:t>Extendable :</a:t>
            </a:r>
            <a:r>
              <a:rPr lang="en-GB" dirty="0"/>
              <a:t> Python is often referred to as a “glue” language, meaning that it is capable to work in mixed-language environment. The Python interpreter is easily extended and can add a new built-in function or modules written in C/C++/Java code.</a:t>
            </a:r>
          </a:p>
          <a:p>
            <a:r>
              <a:rPr lang="en-GB" b="1" dirty="0"/>
              <a:t>Libraries :</a:t>
            </a:r>
            <a:r>
              <a:rPr lang="en-GB" dirty="0"/>
              <a:t> Databases, web services, networking, numerical packages, graphical user interfaces, 3D graphics, others.</a:t>
            </a:r>
          </a:p>
          <a:p>
            <a:r>
              <a:rPr lang="en-GB" b="1" dirty="0"/>
              <a:t>Supports :</a:t>
            </a:r>
            <a:r>
              <a:rPr lang="en-GB" dirty="0"/>
              <a:t>Support from online Python community</a:t>
            </a:r>
          </a:p>
          <a:p>
            <a:endParaRPr lang="en-GB" dirty="0"/>
          </a:p>
        </p:txBody>
      </p:sp>
    </p:spTree>
    <p:extLst>
      <p:ext uri="{BB962C8B-B14F-4D97-AF65-F5344CB8AC3E}">
        <p14:creationId xmlns:p14="http://schemas.microsoft.com/office/powerpoint/2010/main" val="1413780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VERSIONS OF PYTHON</a:t>
            </a:r>
            <a:endParaRPr lang="en-US" dirty="0"/>
          </a:p>
        </p:txBody>
      </p:sp>
      <p:sp>
        <p:nvSpPr>
          <p:cNvPr id="3" name="Content Placeholder 2"/>
          <p:cNvSpPr>
            <a:spLocks noGrp="1"/>
          </p:cNvSpPr>
          <p:nvPr>
            <p:ph idx="1"/>
          </p:nvPr>
        </p:nvSpPr>
        <p:spPr/>
        <p:txBody>
          <a:bodyPr>
            <a:normAutofit fontScale="77500" lnSpcReduction="20000"/>
          </a:bodyPr>
          <a:lstStyle/>
          <a:p>
            <a:pPr lvl="0"/>
            <a:r>
              <a:rPr lang="en-IN" dirty="0"/>
              <a:t>Python 1.0 - January 1994 </a:t>
            </a:r>
            <a:endParaRPr lang="en-US" dirty="0"/>
          </a:p>
          <a:p>
            <a:pPr lvl="1"/>
            <a:r>
              <a:rPr lang="en-US" dirty="0"/>
              <a:t>Python 1.5 - December 31, 1997</a:t>
            </a:r>
            <a:endParaRPr lang="en-US" sz="2000" dirty="0"/>
          </a:p>
          <a:p>
            <a:pPr lvl="1"/>
            <a:r>
              <a:rPr lang="en-US" dirty="0"/>
              <a:t>Python 1.6 - September 5, 2000</a:t>
            </a:r>
            <a:endParaRPr lang="en-US" sz="2000" dirty="0"/>
          </a:p>
          <a:p>
            <a:pPr lvl="0"/>
            <a:r>
              <a:rPr lang="en-US" dirty="0"/>
              <a:t>Python 2.0 - October 16, 2000 </a:t>
            </a:r>
            <a:endParaRPr lang="en-US" sz="2400" dirty="0"/>
          </a:p>
          <a:p>
            <a:pPr lvl="1"/>
            <a:r>
              <a:rPr lang="en-US" dirty="0"/>
              <a:t>Python 2.1 - April 17, 2001</a:t>
            </a:r>
            <a:endParaRPr lang="en-US" sz="2000" dirty="0"/>
          </a:p>
          <a:p>
            <a:pPr lvl="1"/>
            <a:r>
              <a:rPr lang="en-US" dirty="0"/>
              <a:t>Python 2.2 - December 21, 2001</a:t>
            </a:r>
            <a:endParaRPr lang="en-US" sz="2000" dirty="0"/>
          </a:p>
          <a:p>
            <a:pPr lvl="1"/>
            <a:r>
              <a:rPr lang="en-US" dirty="0"/>
              <a:t>Python 2.3 - July 29, 2003</a:t>
            </a:r>
            <a:endParaRPr lang="en-US" sz="2000" dirty="0"/>
          </a:p>
          <a:p>
            <a:pPr lvl="1"/>
            <a:r>
              <a:rPr lang="en-US" dirty="0"/>
              <a:t>Python 2.4 - November 30, 2004</a:t>
            </a:r>
            <a:endParaRPr lang="en-US" sz="2000" dirty="0"/>
          </a:p>
          <a:p>
            <a:pPr lvl="1"/>
            <a:r>
              <a:rPr lang="en-US" dirty="0"/>
              <a:t>Python 2.5 - September 19, </a:t>
            </a:r>
            <a:r>
              <a:rPr lang="en-US" dirty="0" smtClean="0"/>
              <a:t>2006</a:t>
            </a:r>
            <a:endParaRPr lang="en-US" dirty="0" smtClean="0">
              <a:effectLst/>
            </a:endParaRPr>
          </a:p>
          <a:p>
            <a:pPr lvl="1"/>
            <a:r>
              <a:rPr lang="en-US" dirty="0"/>
              <a:t>Python 2.6 - October 1, 2008</a:t>
            </a:r>
            <a:endParaRPr lang="en-US" sz="2000" dirty="0"/>
          </a:p>
          <a:p>
            <a:pPr lvl="1"/>
            <a:r>
              <a:rPr lang="en-US" dirty="0"/>
              <a:t>Python 2.7 - July 3, 2010</a:t>
            </a:r>
            <a:endParaRPr lang="en-US" sz="2000" dirty="0"/>
          </a:p>
          <a:p>
            <a:pPr marL="0" indent="0">
              <a:buNone/>
            </a:pPr>
            <a:endParaRPr lang="en-US" dirty="0"/>
          </a:p>
        </p:txBody>
      </p:sp>
    </p:spTree>
    <p:extLst>
      <p:ext uri="{BB962C8B-B14F-4D97-AF65-F5344CB8AC3E}">
        <p14:creationId xmlns:p14="http://schemas.microsoft.com/office/powerpoint/2010/main" val="2833617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VERSIONS OF PYTHON</a:t>
            </a:r>
            <a:endParaRPr lang="en-US" dirty="0"/>
          </a:p>
        </p:txBody>
      </p:sp>
      <p:sp>
        <p:nvSpPr>
          <p:cNvPr id="3" name="Content Placeholder 2"/>
          <p:cNvSpPr>
            <a:spLocks noGrp="1"/>
          </p:cNvSpPr>
          <p:nvPr>
            <p:ph idx="1"/>
          </p:nvPr>
        </p:nvSpPr>
        <p:spPr/>
        <p:txBody>
          <a:bodyPr/>
          <a:lstStyle/>
          <a:p>
            <a:pPr lvl="0"/>
            <a:r>
              <a:rPr lang="en-US" dirty="0"/>
              <a:t>Python 3.0 - December 3, 2008 </a:t>
            </a:r>
            <a:endParaRPr lang="en-US" sz="2400" dirty="0"/>
          </a:p>
          <a:p>
            <a:pPr lvl="1"/>
            <a:r>
              <a:rPr lang="en-US" dirty="0"/>
              <a:t>Python 3.1 - June 27, 2009</a:t>
            </a:r>
            <a:endParaRPr lang="en-US" sz="2000" dirty="0"/>
          </a:p>
          <a:p>
            <a:pPr lvl="1"/>
            <a:r>
              <a:rPr lang="en-US" dirty="0"/>
              <a:t>Python 3.2 - February 20, 2011</a:t>
            </a:r>
            <a:endParaRPr lang="en-US" sz="2000" dirty="0"/>
          </a:p>
          <a:p>
            <a:pPr lvl="1"/>
            <a:r>
              <a:rPr lang="en-US" dirty="0"/>
              <a:t>Python 3.3 - September 29, 2012</a:t>
            </a:r>
            <a:endParaRPr lang="en-US" sz="2000" dirty="0"/>
          </a:p>
          <a:p>
            <a:pPr lvl="1"/>
            <a:r>
              <a:rPr lang="en-US" dirty="0"/>
              <a:t>Python 3.4 - March 16, 2014</a:t>
            </a:r>
            <a:endParaRPr lang="en-US" sz="2000" dirty="0"/>
          </a:p>
          <a:p>
            <a:pPr lvl="1"/>
            <a:r>
              <a:rPr lang="en-US" dirty="0"/>
              <a:t>Python 3.5 - September 13, 2015</a:t>
            </a:r>
            <a:endParaRPr lang="en-US" sz="2000" dirty="0"/>
          </a:p>
          <a:p>
            <a:pPr marL="0" indent="0">
              <a:buNone/>
            </a:pPr>
            <a:endParaRPr lang="en-US" dirty="0"/>
          </a:p>
        </p:txBody>
      </p:sp>
    </p:spTree>
    <p:extLst>
      <p:ext uri="{BB962C8B-B14F-4D97-AF65-F5344CB8AC3E}">
        <p14:creationId xmlns:p14="http://schemas.microsoft.com/office/powerpoint/2010/main" val="14162622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DOWNLOADING PYTHON</a:t>
            </a:r>
            <a:endParaRPr lang="en-US" dirty="0"/>
          </a:p>
        </p:txBody>
      </p:sp>
      <p:pic>
        <p:nvPicPr>
          <p:cNvPr id="4" name="Content Placeholder 3"/>
          <p:cNvPicPr>
            <a:picLocks noGrp="1" noChangeAspect="1"/>
          </p:cNvPicPr>
          <p:nvPr>
            <p:ph idx="1"/>
          </p:nvPr>
        </p:nvPicPr>
        <p:blipFill>
          <a:blip r:embed="rId2"/>
          <a:stretch>
            <a:fillRect/>
          </a:stretch>
        </p:blipFill>
        <p:spPr>
          <a:xfrm>
            <a:off x="609600" y="1678675"/>
            <a:ext cx="9667163" cy="4299044"/>
          </a:xfrm>
          <a:prstGeom prst="rect">
            <a:avLst/>
          </a:prstGeom>
        </p:spPr>
      </p:pic>
    </p:spTree>
    <p:extLst>
      <p:ext uri="{BB962C8B-B14F-4D97-AF65-F5344CB8AC3E}">
        <p14:creationId xmlns:p14="http://schemas.microsoft.com/office/powerpoint/2010/main" val="41527765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a:t>
            </a:r>
            <a:endParaRPr lang="en-US" dirty="0"/>
          </a:p>
        </p:txBody>
      </p:sp>
      <p:pic>
        <p:nvPicPr>
          <p:cNvPr id="4" name="Content Placeholder 3"/>
          <p:cNvPicPr>
            <a:picLocks noGrp="1" noChangeAspect="1"/>
          </p:cNvPicPr>
          <p:nvPr>
            <p:ph idx="1"/>
          </p:nvPr>
        </p:nvPicPr>
        <p:blipFill>
          <a:blip r:embed="rId2"/>
          <a:stretch>
            <a:fillRect/>
          </a:stretch>
        </p:blipFill>
        <p:spPr>
          <a:xfrm>
            <a:off x="2097735" y="1604963"/>
            <a:ext cx="7829842" cy="4402137"/>
          </a:xfrm>
          <a:prstGeom prst="rect">
            <a:avLst/>
          </a:prstGeom>
        </p:spPr>
      </p:pic>
    </p:spTree>
    <p:extLst>
      <p:ext uri="{BB962C8B-B14F-4D97-AF65-F5344CB8AC3E}">
        <p14:creationId xmlns:p14="http://schemas.microsoft.com/office/powerpoint/2010/main" val="5417914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292824" y="2210937"/>
            <a:ext cx="7110483" cy="4121624"/>
          </a:xfrm>
          <a:prstGeom prst="rect">
            <a:avLst/>
          </a:prstGeom>
        </p:spPr>
      </p:pic>
    </p:spTree>
    <p:extLst>
      <p:ext uri="{BB962C8B-B14F-4D97-AF65-F5344CB8AC3E}">
        <p14:creationId xmlns:p14="http://schemas.microsoft.com/office/powerpoint/2010/main" val="17280443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92322" y="1160060"/>
            <a:ext cx="8816454" cy="5254388"/>
          </a:xfrm>
          <a:prstGeom prst="rect">
            <a:avLst/>
          </a:prstGeom>
        </p:spPr>
      </p:pic>
    </p:spTree>
    <p:extLst>
      <p:ext uri="{BB962C8B-B14F-4D97-AF65-F5344CB8AC3E}">
        <p14:creationId xmlns:p14="http://schemas.microsoft.com/office/powerpoint/2010/main" val="20096841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69493" y="859808"/>
            <a:ext cx="8980226" cy="5513695"/>
          </a:xfrm>
          <a:prstGeom prst="rect">
            <a:avLst/>
          </a:prstGeom>
        </p:spPr>
      </p:pic>
    </p:spTree>
    <p:extLst>
      <p:ext uri="{BB962C8B-B14F-4D97-AF65-F5344CB8AC3E}">
        <p14:creationId xmlns:p14="http://schemas.microsoft.com/office/powerpoint/2010/main" val="37230873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555844" y="1555845"/>
            <a:ext cx="9526137" cy="4831307"/>
          </a:xfrm>
          <a:prstGeom prst="rect">
            <a:avLst/>
          </a:prstGeom>
        </p:spPr>
      </p:pic>
    </p:spTree>
    <p:extLst>
      <p:ext uri="{BB962C8B-B14F-4D97-AF65-F5344CB8AC3E}">
        <p14:creationId xmlns:p14="http://schemas.microsoft.com/office/powerpoint/2010/main" val="278115486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452" y="365125"/>
            <a:ext cx="10515600" cy="5811838"/>
          </a:xfrm>
        </p:spPr>
        <p:txBody>
          <a:bodyPr>
            <a:normAutofit/>
          </a:bodyPr>
          <a:lstStyle/>
          <a:p>
            <a:pPr algn="ctr"/>
            <a:r>
              <a:rPr lang="en-US" sz="7200" dirty="0" smtClean="0"/>
              <a:t>Questions ??</a:t>
            </a:r>
            <a:br>
              <a:rPr lang="en-US" sz="7200" dirty="0" smtClean="0"/>
            </a:br>
            <a:endParaRPr lang="en-US" sz="7200" dirty="0"/>
          </a:p>
        </p:txBody>
      </p:sp>
    </p:spTree>
    <p:extLst>
      <p:ext uri="{BB962C8B-B14F-4D97-AF65-F5344CB8AC3E}">
        <p14:creationId xmlns:p14="http://schemas.microsoft.com/office/powerpoint/2010/main" val="18780640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Programming ..??</a:t>
            </a:r>
            <a:endParaRPr lang="en-GB"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2513" y="1604963"/>
            <a:ext cx="10208526" cy="4836780"/>
          </a:xfrm>
        </p:spPr>
      </p:pic>
    </p:spTree>
    <p:extLst>
      <p:ext uri="{BB962C8B-B14F-4D97-AF65-F5344CB8AC3E}">
        <p14:creationId xmlns:p14="http://schemas.microsoft.com/office/powerpoint/2010/main" val="3013154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Algorithms v/s </a:t>
            </a:r>
            <a:r>
              <a:rPr lang="en-GB" dirty="0"/>
              <a:t>programming</a:t>
            </a:r>
          </a:p>
        </p:txBody>
      </p:sp>
      <p:sp>
        <p:nvSpPr>
          <p:cNvPr id="3" name="Content Placeholder 2"/>
          <p:cNvSpPr>
            <a:spLocks noGrp="1"/>
          </p:cNvSpPr>
          <p:nvPr>
            <p:ph idx="1"/>
          </p:nvPr>
        </p:nvSpPr>
        <p:spPr/>
        <p:txBody>
          <a:bodyPr/>
          <a:lstStyle/>
          <a:p>
            <a:pPr marL="0" indent="0">
              <a:buNone/>
            </a:pPr>
            <a:r>
              <a:rPr lang="en-GB" dirty="0"/>
              <a:t>Algorithm: how to systematically perform a task</a:t>
            </a:r>
          </a:p>
          <a:p>
            <a:pPr marL="0" indent="0">
              <a:buNone/>
            </a:pPr>
            <a:r>
              <a:rPr lang="en-GB" dirty="0" smtClean="0"/>
              <a:t>       Write </a:t>
            </a:r>
            <a:r>
              <a:rPr lang="en-GB" dirty="0"/>
              <a:t>down as a sequence of steps</a:t>
            </a:r>
          </a:p>
          <a:p>
            <a:pPr marL="0" indent="0">
              <a:buNone/>
            </a:pPr>
            <a:r>
              <a:rPr lang="en-GB" dirty="0" smtClean="0"/>
              <a:t>        “</a:t>
            </a:r>
            <a:r>
              <a:rPr lang="en-GB" dirty="0"/>
              <a:t>Recipe”, or </a:t>
            </a:r>
            <a:r>
              <a:rPr lang="en-GB" dirty="0" smtClean="0"/>
              <a:t>program</a:t>
            </a:r>
          </a:p>
          <a:p>
            <a:pPr marL="0" indent="0">
              <a:buNone/>
            </a:pPr>
            <a:r>
              <a:rPr lang="en-GB" dirty="0"/>
              <a:t>Programming </a:t>
            </a:r>
            <a:r>
              <a:rPr lang="en-GB" dirty="0" smtClean="0"/>
              <a:t>language : describes </a:t>
            </a:r>
            <a:r>
              <a:rPr lang="en-GB" dirty="0"/>
              <a:t>the steps</a:t>
            </a:r>
          </a:p>
          <a:p>
            <a:pPr marL="0" indent="0">
              <a:buNone/>
            </a:pPr>
            <a:r>
              <a:rPr lang="en-GB" dirty="0" smtClean="0"/>
              <a:t>       What </a:t>
            </a:r>
            <a:r>
              <a:rPr lang="en-GB" dirty="0"/>
              <a:t>is a step? Degrees of detail</a:t>
            </a:r>
          </a:p>
          <a:p>
            <a:pPr marL="0" indent="0">
              <a:buNone/>
            </a:pPr>
            <a:r>
              <a:rPr lang="en-GB" dirty="0" smtClean="0"/>
              <a:t>		“</a:t>
            </a:r>
            <a:r>
              <a:rPr lang="en-GB" dirty="0"/>
              <a:t>Arrange the chairs” </a:t>
            </a:r>
            <a:r>
              <a:rPr lang="en-GB" dirty="0" err="1"/>
              <a:t>vs</a:t>
            </a:r>
            <a:r>
              <a:rPr lang="en-GB" dirty="0"/>
              <a:t> “Make 8 rows with </a:t>
            </a:r>
            <a:r>
              <a:rPr lang="en-GB" dirty="0" smtClean="0"/>
              <a:t>10</a:t>
            </a:r>
          </a:p>
          <a:p>
            <a:pPr marL="0" indent="0">
              <a:buNone/>
            </a:pPr>
            <a:r>
              <a:rPr lang="en-GB" dirty="0" smtClean="0"/>
              <a:t>		chairs </a:t>
            </a:r>
            <a:r>
              <a:rPr lang="en-GB" dirty="0"/>
              <a:t>in each row”</a:t>
            </a:r>
          </a:p>
        </p:txBody>
      </p:sp>
    </p:spTree>
    <p:extLst>
      <p:ext uri="{BB962C8B-B14F-4D97-AF65-F5344CB8AC3E}">
        <p14:creationId xmlns:p14="http://schemas.microsoft.com/office/powerpoint/2010/main" val="13961041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Which Programming Language ??</a:t>
            </a:r>
            <a:endParaRPr lang="en-GB"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7230" y="1309688"/>
            <a:ext cx="10378483" cy="518664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3904438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1821" y="1214651"/>
            <a:ext cx="10323892" cy="52407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009487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09683"/>
            <a:ext cx="10806113" cy="696035"/>
          </a:xfrm>
        </p:spPr>
        <p:txBody>
          <a:bodyPr/>
          <a:lstStyle/>
          <a:p>
            <a:r>
              <a:rPr lang="en-GB" dirty="0"/>
              <a:t>What is Python?</a:t>
            </a:r>
            <a:br>
              <a:rPr lang="en-GB" dirty="0"/>
            </a:br>
            <a:endParaRPr lang="en-GB" dirty="0"/>
          </a:p>
        </p:txBody>
      </p:sp>
      <p:sp>
        <p:nvSpPr>
          <p:cNvPr id="3" name="Content Placeholder 2"/>
          <p:cNvSpPr>
            <a:spLocks noGrp="1"/>
          </p:cNvSpPr>
          <p:nvPr>
            <p:ph idx="1"/>
          </p:nvPr>
        </p:nvSpPr>
        <p:spPr/>
        <p:txBody>
          <a:bodyPr/>
          <a:lstStyle/>
          <a:p>
            <a:r>
              <a:rPr lang="en-GB" dirty="0"/>
              <a:t>Python is an open source, object-oriented, high-level powerful programming language.</a:t>
            </a:r>
          </a:p>
          <a:p>
            <a:r>
              <a:rPr lang="en-GB" dirty="0"/>
              <a:t>Developed by Guido van </a:t>
            </a:r>
            <a:r>
              <a:rPr lang="en-GB" dirty="0" err="1"/>
              <a:t>Rossum</a:t>
            </a:r>
            <a:r>
              <a:rPr lang="en-GB" dirty="0"/>
              <a:t> in the early 1990s. Named after Monty Python</a:t>
            </a:r>
          </a:p>
          <a:p>
            <a:r>
              <a:rPr lang="en-GB" dirty="0"/>
              <a:t>Python runs on many Unix variants, on the Mac, and on Windows 2000 and later.</a:t>
            </a:r>
          </a:p>
          <a:p>
            <a:endParaRPr lang="en-GB" dirty="0"/>
          </a:p>
        </p:txBody>
      </p:sp>
    </p:spTree>
    <p:extLst>
      <p:ext uri="{BB962C8B-B14F-4D97-AF65-F5344CB8AC3E}">
        <p14:creationId xmlns:p14="http://schemas.microsoft.com/office/powerpoint/2010/main" val="41960104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8185" y="682625"/>
            <a:ext cx="8448943" cy="56356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102284324"/>
      </p:ext>
    </p:extLst>
  </p:cSld>
  <p:clrMapOvr>
    <a:masterClrMapping/>
  </p:clrMapOvr>
  <p:timing>
    <p:tnLst>
      <p:par>
        <p:cTn id="1" dur="indefinite" restart="never" nodeType="tmRoot"/>
      </p:par>
    </p:tnLst>
  </p:timing>
</p:sld>
</file>

<file path=ppt/theme/theme1.xml><?xml version="1.0" encoding="utf-8"?>
<a:theme xmlns:a="http://schemas.openxmlformats.org/drawingml/2006/main" name="Theme lpu">
  <a:themeElements>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Theme">
      <a:majorFont>
        <a:latin typeface="Calibri"/>
        <a:ea typeface="Lucida Sans Unicode"/>
        <a:cs typeface="Lucida Sans Unicode"/>
      </a:majorFont>
      <a:minorFont>
        <a:latin typeface="Calibri"/>
        <a:ea typeface="Lucida Sans Unicode"/>
        <a:cs typeface="Lucida Sans Unicod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defRPr>
        </a:defPPr>
      </a:lstStyle>
    </a:lnDef>
  </a:objectDefaults>
  <a:extraClrSchemeLst>
    <a:extraClrScheme>
      <a:clrScheme name="Office Them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Theme lpu" id="{9559D905-D79D-4DE8-91F9-E782DB16ED3B}" vid="{B75CE884-AA52-4450-A729-E6C29F577D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 lpu</Template>
  <TotalTime>316</TotalTime>
  <Words>1855</Words>
  <Application>Microsoft Office PowerPoint</Application>
  <PresentationFormat>Custom</PresentationFormat>
  <Paragraphs>159</Paragraphs>
  <Slides>39</Slides>
  <Notes>14</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Theme lpu</vt:lpstr>
      <vt:lpstr>    </vt:lpstr>
      <vt:lpstr>CA Component</vt:lpstr>
      <vt:lpstr>Syllabus and Books</vt:lpstr>
      <vt:lpstr>Programming ..??</vt:lpstr>
      <vt:lpstr>Algorithms v/s programming</vt:lpstr>
      <vt:lpstr>Which Programming Language ??</vt:lpstr>
      <vt:lpstr>PowerPoint Presentation</vt:lpstr>
      <vt:lpstr>What is Python? </vt:lpstr>
      <vt:lpstr>PowerPoint Presentation</vt:lpstr>
      <vt:lpstr>YOUTUBE</vt:lpstr>
      <vt:lpstr>DROP BOX</vt:lpstr>
      <vt:lpstr>SURVEY MONKEY</vt:lpstr>
      <vt:lpstr>GOOGLE</vt:lpstr>
      <vt:lpstr>QUORA</vt:lpstr>
      <vt:lpstr>BITLY</vt:lpstr>
      <vt:lpstr>REDDIT</vt:lpstr>
      <vt:lpstr>YAHOO MAPS</vt:lpstr>
      <vt:lpstr>HIPMUNK</vt:lpstr>
      <vt:lpstr>Your Future ….!!!</vt:lpstr>
      <vt:lpstr>Let’s  Find Out ….!!</vt:lpstr>
      <vt:lpstr>Python Is Easy to Use </vt:lpstr>
      <vt:lpstr>C Program </vt:lpstr>
      <vt:lpstr>Java Program :</vt:lpstr>
      <vt:lpstr>Python Program :</vt:lpstr>
      <vt:lpstr>COMPARISON WITH JAVA</vt:lpstr>
      <vt:lpstr>COMPARISON WITH C++</vt:lpstr>
      <vt:lpstr>SALIENT FEATURES</vt:lpstr>
      <vt:lpstr>PowerPoint Presentation</vt:lpstr>
      <vt:lpstr>PowerPoint Presentation</vt:lpstr>
      <vt:lpstr>PowerPoint Presentation</vt:lpstr>
      <vt:lpstr>VERSIONS OF PYTHON</vt:lpstr>
      <vt:lpstr>VERSIONS OF PYTHON</vt:lpstr>
      <vt:lpstr>DOWNLOADING PYTHON</vt:lpstr>
      <vt:lpstr>VERSION </vt:lpstr>
      <vt:lpstr>PowerPoint Presentation</vt:lpstr>
      <vt:lpstr>PowerPoint Presentation</vt:lpstr>
      <vt:lpstr>PowerPoint Presentation</vt:lpstr>
      <vt:lpstr>PowerPoint Presentation</vt:lpstr>
      <vt:lpstr>Questions ??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dc:title>
  <dc:creator>Deepika Banger</dc:creator>
  <cp:lastModifiedBy>ismail - [2010]</cp:lastModifiedBy>
  <cp:revision>87</cp:revision>
  <dcterms:created xsi:type="dcterms:W3CDTF">2016-08-06T04:45:50Z</dcterms:created>
  <dcterms:modified xsi:type="dcterms:W3CDTF">2016-08-09T06:25:06Z</dcterms:modified>
</cp:coreProperties>
</file>